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83" r:id="rId5"/>
    <p:sldId id="258" r:id="rId6"/>
    <p:sldId id="259" r:id="rId7"/>
    <p:sldId id="260" r:id="rId8"/>
    <p:sldId id="261" r:id="rId9"/>
    <p:sldId id="262" r:id="rId10"/>
    <p:sldId id="274" r:id="rId11"/>
    <p:sldId id="263" r:id="rId12"/>
    <p:sldId id="264" r:id="rId13"/>
    <p:sldId id="265" r:id="rId14"/>
    <p:sldId id="266" r:id="rId15"/>
    <p:sldId id="278" r:id="rId16"/>
    <p:sldId id="282" r:id="rId17"/>
    <p:sldId id="267" r:id="rId18"/>
    <p:sldId id="270" r:id="rId19"/>
    <p:sldId id="271" r:id="rId20"/>
    <p:sldId id="272" r:id="rId21"/>
    <p:sldId id="273" r:id="rId2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777D61B1-4266-414C-9BEB-D7EF916E420A}" type="datetimeFigureOut">
              <a:rPr lang="el-GR"/>
              <a:pPr>
                <a:defRPr/>
              </a:pPr>
              <a:t>1/10/2013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211477-466B-4684-88F0-E2DDB735F571}" type="slidenum">
              <a:rPr lang="el-GR"/>
              <a:pPr>
                <a:defRPr/>
              </a:pPr>
              <a:t>‹#›</a:t>
            </a:fld>
            <a:endParaRPr lang="el-GR"/>
          </a:p>
        </p:txBody>
      </p:sp>
    </p:spTree>
  </p:cSld>
  <p:clrMapOvr>
    <a:masterClrMapping/>
  </p:clrMapOvr>
  <p:transition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5EC8444-6529-4DEF-A883-635E8B23B3D4}" type="datetimeFigureOut">
              <a:rPr lang="el-GR"/>
              <a:pPr>
                <a:defRPr/>
              </a:pPr>
              <a:t>1/10/2013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7B1CDC4-E6B1-46AA-9B2A-CBE880C093AA}" type="slidenum">
              <a:rPr lang="el-GR"/>
              <a:pPr>
                <a:defRPr/>
              </a:pPr>
              <a:t>‹#›</a:t>
            </a:fld>
            <a:endParaRPr lang="el-GR"/>
          </a:p>
        </p:txBody>
      </p:sp>
    </p:spTree>
  </p:cSld>
  <p:clrMapOvr>
    <a:masterClrMapping/>
  </p:clrMapOvr>
  <p:transition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5991E4F-8DE6-40F6-BC89-EDA26AA4E70C}" type="datetimeFigureOut">
              <a:rPr lang="el-GR"/>
              <a:pPr>
                <a:defRPr/>
              </a:pPr>
              <a:t>1/10/2013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582571E-7B5E-4970-A36B-BCB9CF074DE3}" type="slidenum">
              <a:rPr lang="el-GR"/>
              <a:pPr>
                <a:defRPr/>
              </a:pPr>
              <a:t>‹#›</a:t>
            </a:fld>
            <a:endParaRPr lang="el-GR"/>
          </a:p>
        </p:txBody>
      </p:sp>
    </p:spTree>
  </p:cSld>
  <p:clrMapOvr>
    <a:masterClrMapping/>
  </p:clrMapOvr>
  <p:transition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8E74A79-BAB5-4359-9DD4-BEA7EF071D05}" type="datetimeFigureOut">
              <a:rPr lang="el-GR"/>
              <a:pPr>
                <a:defRPr/>
              </a:pPr>
              <a:t>1/10/2013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B9CF160-DDF7-4260-AA46-C33093137088}" type="slidenum">
              <a:rPr lang="el-GR"/>
              <a:pPr>
                <a:defRPr/>
              </a:pPr>
              <a:t>‹#›</a:t>
            </a:fld>
            <a:endParaRPr lang="el-GR"/>
          </a:p>
        </p:txBody>
      </p:sp>
    </p:spTree>
  </p:cSld>
  <p:clrMapOvr>
    <a:masterClrMapping/>
  </p:clrMapOvr>
  <p:transition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B91EC17-7791-4B96-8AD4-B260F2F701F2}" type="datetimeFigureOut">
              <a:rPr lang="el-GR"/>
              <a:pPr>
                <a:defRPr/>
              </a:pPr>
              <a:t>1/10/2013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06C27E1-FDBB-42FD-9749-9246195D8AAD}" type="slidenum">
              <a:rPr lang="el-GR"/>
              <a:pPr>
                <a:defRPr/>
              </a:pPr>
              <a:t>‹#›</a:t>
            </a:fld>
            <a:endParaRPr lang="el-GR"/>
          </a:p>
        </p:txBody>
      </p:sp>
    </p:spTree>
  </p:cSld>
  <p:clrMapOvr>
    <a:masterClrMapping/>
  </p:clrMapOvr>
  <p:transition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16FF7DE0-68E2-4905-B620-C61BC5DA2BBF}" type="datetimeFigureOut">
              <a:rPr lang="el-GR"/>
              <a:pPr>
                <a:defRPr/>
              </a:pPr>
              <a:t>1/10/2013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6D971B1-96E9-4F78-A493-0EBDC9D48EBC}" type="slidenum">
              <a:rPr lang="el-GR"/>
              <a:pPr>
                <a:defRPr/>
              </a:pPr>
              <a:t>‹#›</a:t>
            </a:fld>
            <a:endParaRPr lang="el-GR"/>
          </a:p>
        </p:txBody>
      </p:sp>
    </p:spTree>
  </p:cSld>
  <p:clrMapOvr>
    <a:masterClrMapping/>
  </p:clrMapOvr>
  <p:transition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509D5846-2549-4EAA-A832-B36136D66D77}" type="datetimeFigureOut">
              <a:rPr lang="el-GR"/>
              <a:pPr>
                <a:defRPr/>
              </a:pPr>
              <a:t>1/10/2013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E30BF9E-EEDA-4A77-BF7C-2629B5488F29}" type="slidenum">
              <a:rPr lang="el-GR"/>
              <a:pPr>
                <a:defRPr/>
              </a:pPr>
              <a:t>‹#›</a:t>
            </a:fld>
            <a:endParaRPr lang="el-GR"/>
          </a:p>
        </p:txBody>
      </p:sp>
    </p:spTree>
  </p:cSld>
  <p:clrMapOvr>
    <a:masterClrMapping/>
  </p:clrMapOvr>
  <p:transition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B4B0A035-4055-435A-AE2A-D562F51AB602}" type="datetimeFigureOut">
              <a:rPr lang="el-GR"/>
              <a:pPr>
                <a:defRPr/>
              </a:pPr>
              <a:t>1/10/2013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7FA4459-9C52-493D-A70D-C1447A2AF957}" type="slidenum">
              <a:rPr lang="el-GR"/>
              <a:pPr>
                <a:defRPr/>
              </a:pPr>
              <a:t>‹#›</a:t>
            </a:fld>
            <a:endParaRPr lang="el-GR"/>
          </a:p>
        </p:txBody>
      </p:sp>
    </p:spTree>
  </p:cSld>
  <p:clrMapOvr>
    <a:masterClrMapping/>
  </p:clrMapOvr>
  <p:transition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93ED6F89-4215-4F25-9231-54E354CF40CD}" type="datetimeFigureOut">
              <a:rPr lang="el-GR"/>
              <a:pPr>
                <a:defRPr/>
              </a:pPr>
              <a:t>1/10/2013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8688F45-A4E7-40E4-9310-02D814949B82}" type="slidenum">
              <a:rPr lang="el-GR"/>
              <a:pPr>
                <a:defRPr/>
              </a:pPr>
              <a:t>‹#›</a:t>
            </a:fld>
            <a:endParaRPr lang="el-GR"/>
          </a:p>
        </p:txBody>
      </p:sp>
    </p:spTree>
  </p:cSld>
  <p:clrMapOvr>
    <a:masterClrMapping/>
  </p:clrMapOvr>
  <p:transition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47E9008-8AAF-4CB5-BEC9-39FCBF4E1115}" type="datetimeFigureOut">
              <a:rPr lang="el-GR"/>
              <a:pPr>
                <a:defRPr/>
              </a:pPr>
              <a:t>1/10/2013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7A7EB27-A87D-4817-9336-0864C4BAD77E}" type="slidenum">
              <a:rPr lang="el-GR"/>
              <a:pPr>
                <a:defRPr/>
              </a:pPr>
              <a:t>‹#›</a:t>
            </a:fld>
            <a:endParaRPr lang="el-GR"/>
          </a:p>
        </p:txBody>
      </p:sp>
    </p:spTree>
  </p:cSld>
  <p:clrMapOvr>
    <a:masterClrMapping/>
  </p:clrMapOvr>
  <p:transition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625FD4D-4EC5-4692-94BD-4F087A4D0690}" type="datetimeFigureOut">
              <a:rPr lang="el-GR"/>
              <a:pPr>
                <a:defRPr/>
              </a:pPr>
              <a:t>1/10/2013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D7F5652-3164-4E4D-8A7B-F1857D515FC3}" type="slidenum">
              <a:rPr lang="el-GR"/>
              <a:pPr>
                <a:defRPr/>
              </a:pPr>
              <a:t>‹#›</a:t>
            </a:fld>
            <a:endParaRPr lang="el-GR"/>
          </a:p>
        </p:txBody>
      </p:sp>
    </p:spTree>
  </p:cSld>
  <p:clrMapOvr>
    <a:masterClrMapping/>
  </p:clrMapOvr>
  <p:transition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393FD7-FE4E-4C08-B1FF-4D2BA1AF0F4A}" type="datetimeFigureOut">
              <a:rPr lang="el-GR"/>
              <a:pPr>
                <a:defRPr/>
              </a:pPr>
              <a:t>1/10/2013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739E98-C3C2-46E2-A8BC-4C5481446AB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2.bp.blogspot.com/_QMD3uDrxxgM/SXjzWf0aaqI/AAAAAAAAB8g/xDS1u000w8A/s400/karla2.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feature=player_detailpage&amp;v=vOziidJHxic" TargetMode="External"/><Relationship Id="rId2" Type="http://schemas.openxmlformats.org/officeDocument/2006/relationships/hyperlink" Target="http://www.youtube.com/watch?feature=player_detailpage&amp;v=LdlcPrzqWu8" TargetMode="External"/><Relationship Id="rId1" Type="http://schemas.openxmlformats.org/officeDocument/2006/relationships/slideLayout" Target="../slideLayouts/slideLayout2.xml"/><Relationship Id="rId5" Type="http://schemas.openxmlformats.org/officeDocument/2006/relationships/hyperlink" Target="http://www.youtube.com/watch?feature=player_detailpage&amp;v=MmdFBhfcVvY" TargetMode="External"/><Relationship Id="rId4" Type="http://schemas.openxmlformats.org/officeDocument/2006/relationships/hyperlink" Target="http://www.youtube.com/watch?feature=player_detailpage&amp;v=Xt9lXTgYLJ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acebook.com/pages/w/109277015757926" TargetMode="External"/><Relationship Id="rId2" Type="http://schemas.openxmlformats.org/officeDocument/2006/relationships/hyperlink" Target="http://www.facebook.com/pages/w/113234502020653" TargetMode="External"/><Relationship Id="rId1" Type="http://schemas.openxmlformats.org/officeDocument/2006/relationships/slideLayout" Target="../slideLayouts/slideLayout2.xml"/><Relationship Id="rId5" Type="http://schemas.openxmlformats.org/officeDocument/2006/relationships/hyperlink" Target="http://www.facebook.com/pages/w/112029272147478" TargetMode="External"/><Relationship Id="rId4" Type="http://schemas.openxmlformats.org/officeDocument/2006/relationships/hyperlink" Target="http://www.facebook.com/pages/w/10805019922295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2.bp.blogspot.com/_QMD3uDrxxgM/SXjzWwtc0xI/AAAAAAAAB8w/3oTmmlL6Bug/s400/psarades2.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1.bp.blogspot.com/_QMD3uDrxxgM/SXjzWiWI9cI/AAAAAAAAB8o/hyN-dmUIHLg/s400/limni1.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404813"/>
            <a:ext cx="7772400" cy="1470025"/>
          </a:xfrm>
        </p:spPr>
        <p:txBody>
          <a:bodyPr rtlCol="0">
            <a:normAutofit fontScale="90000"/>
          </a:bodyPr>
          <a:lstStyle/>
          <a:p>
            <a:pPr eaLnBrk="1" fontAlgn="auto" hangingPunct="1">
              <a:spcAft>
                <a:spcPts val="0"/>
              </a:spcAft>
              <a:defRPr/>
            </a:pPr>
            <a:r>
              <a:rPr lang="en-US" b="1" dirty="0" smtClean="0"/>
              <a:t/>
            </a:r>
            <a:br>
              <a:rPr lang="en-US" b="1" dirty="0" smtClean="0"/>
            </a:br>
            <a:r>
              <a:rPr lang="en-US" b="1" dirty="0"/>
              <a:t/>
            </a:r>
            <a:br>
              <a:rPr lang="en-US" b="1" dirty="0"/>
            </a:br>
            <a:r>
              <a:rPr lang="en-US" b="1" dirty="0" smtClean="0"/>
              <a:t>LAKE </a:t>
            </a:r>
            <a:r>
              <a:rPr lang="en-US" b="1" dirty="0"/>
              <a:t>KARLA</a:t>
            </a:r>
            <a:r>
              <a:rPr lang="el-GR" dirty="0"/>
              <a:t/>
            </a:r>
            <a:br>
              <a:rPr lang="el-GR" dirty="0"/>
            </a:br>
            <a:r>
              <a:rPr lang="en-GB" dirty="0"/>
              <a:t> </a:t>
            </a:r>
            <a:r>
              <a:rPr lang="el-GR" dirty="0"/>
              <a:t/>
            </a:r>
            <a:br>
              <a:rPr lang="el-GR" dirty="0"/>
            </a:br>
            <a:endParaRPr lang="el-GR" dirty="0"/>
          </a:p>
        </p:txBody>
      </p:sp>
      <p:sp>
        <p:nvSpPr>
          <p:cNvPr id="3" name="2 - Υπότιτλος"/>
          <p:cNvSpPr>
            <a:spLocks noGrp="1"/>
          </p:cNvSpPr>
          <p:nvPr>
            <p:ph type="subTitle" idx="1"/>
          </p:nvPr>
        </p:nvSpPr>
        <p:spPr>
          <a:xfrm>
            <a:off x="1042988" y="2133600"/>
            <a:ext cx="7129462" cy="3455988"/>
          </a:xfrm>
        </p:spPr>
        <p:txBody>
          <a:bodyPr rtlCol="0">
            <a:normAutofit/>
          </a:bodyPr>
          <a:lstStyle/>
          <a:p>
            <a:pPr algn="just" eaLnBrk="1" fontAlgn="auto" hangingPunct="1">
              <a:spcAft>
                <a:spcPts val="0"/>
              </a:spcAft>
              <a:buFont typeface="Arial" pitchFamily="34" charset="0"/>
              <a:buNone/>
              <a:defRPr/>
            </a:pPr>
            <a:r>
              <a:rPr lang="el-GR" dirty="0" err="1">
                <a:solidFill>
                  <a:schemeClr val="tx1"/>
                </a:solidFill>
              </a:rPr>
              <a:t>The</a:t>
            </a:r>
            <a:r>
              <a:rPr lang="el-GR" dirty="0">
                <a:solidFill>
                  <a:schemeClr val="tx1"/>
                </a:solidFill>
              </a:rPr>
              <a:t> </a:t>
            </a:r>
            <a:r>
              <a:rPr lang="el-GR" dirty="0" err="1">
                <a:solidFill>
                  <a:schemeClr val="tx1"/>
                </a:solidFill>
              </a:rPr>
              <a:t>Lake</a:t>
            </a:r>
            <a:r>
              <a:rPr lang="el-GR" dirty="0">
                <a:solidFill>
                  <a:schemeClr val="tx1"/>
                </a:solidFill>
              </a:rPr>
              <a:t> </a:t>
            </a:r>
            <a:r>
              <a:rPr lang="el-GR" dirty="0" err="1">
                <a:solidFill>
                  <a:schemeClr val="tx1"/>
                </a:solidFill>
              </a:rPr>
              <a:t>Karla</a:t>
            </a:r>
            <a:r>
              <a:rPr lang="el-GR" dirty="0">
                <a:solidFill>
                  <a:schemeClr val="tx1"/>
                </a:solidFill>
              </a:rPr>
              <a:t> </a:t>
            </a:r>
            <a:r>
              <a:rPr lang="el-GR" dirty="0" err="1">
                <a:solidFill>
                  <a:schemeClr val="tx1"/>
                </a:solidFill>
              </a:rPr>
              <a:t>is</a:t>
            </a:r>
            <a:r>
              <a:rPr lang="el-GR" dirty="0">
                <a:solidFill>
                  <a:schemeClr val="tx1"/>
                </a:solidFill>
              </a:rPr>
              <a:t> </a:t>
            </a:r>
            <a:r>
              <a:rPr lang="el-GR" dirty="0" err="1">
                <a:solidFill>
                  <a:schemeClr val="tx1"/>
                </a:solidFill>
              </a:rPr>
              <a:t>located</a:t>
            </a:r>
            <a:r>
              <a:rPr lang="el-GR" dirty="0">
                <a:solidFill>
                  <a:schemeClr val="tx1"/>
                </a:solidFill>
              </a:rPr>
              <a:t> </a:t>
            </a:r>
            <a:r>
              <a:rPr lang="el-GR" dirty="0" err="1">
                <a:solidFill>
                  <a:schemeClr val="tx1"/>
                </a:solidFill>
              </a:rPr>
              <a:t>in</a:t>
            </a:r>
            <a:r>
              <a:rPr lang="el-GR" dirty="0">
                <a:solidFill>
                  <a:schemeClr val="tx1"/>
                </a:solidFill>
              </a:rPr>
              <a:t> </a:t>
            </a:r>
            <a:r>
              <a:rPr lang="el-GR" dirty="0" err="1">
                <a:solidFill>
                  <a:schemeClr val="tx1"/>
                </a:solidFill>
              </a:rPr>
              <a:t>the</a:t>
            </a:r>
            <a:r>
              <a:rPr lang="el-GR" dirty="0">
                <a:solidFill>
                  <a:schemeClr val="tx1"/>
                </a:solidFill>
              </a:rPr>
              <a:t> </a:t>
            </a:r>
            <a:r>
              <a:rPr lang="el-GR" dirty="0" err="1">
                <a:solidFill>
                  <a:schemeClr val="tx1"/>
                </a:solidFill>
              </a:rPr>
              <a:t>central</a:t>
            </a:r>
            <a:r>
              <a:rPr lang="el-GR" dirty="0">
                <a:solidFill>
                  <a:schemeClr val="tx1"/>
                </a:solidFill>
              </a:rPr>
              <a:t> </a:t>
            </a:r>
            <a:r>
              <a:rPr lang="el-GR" dirty="0" err="1">
                <a:solidFill>
                  <a:schemeClr val="tx1"/>
                </a:solidFill>
              </a:rPr>
              <a:t>Greece</a:t>
            </a:r>
            <a:r>
              <a:rPr lang="el-GR" dirty="0">
                <a:solidFill>
                  <a:schemeClr val="tx1"/>
                </a:solidFill>
              </a:rPr>
              <a:t>, </a:t>
            </a:r>
            <a:r>
              <a:rPr lang="el-GR" dirty="0" err="1">
                <a:solidFill>
                  <a:schemeClr val="tx1"/>
                </a:solidFill>
              </a:rPr>
              <a:t>and</a:t>
            </a:r>
            <a:r>
              <a:rPr lang="el-GR" dirty="0">
                <a:solidFill>
                  <a:schemeClr val="tx1"/>
                </a:solidFill>
              </a:rPr>
              <a:t> </a:t>
            </a:r>
            <a:r>
              <a:rPr lang="el-GR" dirty="0" err="1">
                <a:solidFill>
                  <a:schemeClr val="tx1"/>
                </a:solidFill>
              </a:rPr>
              <a:t>more</a:t>
            </a:r>
            <a:r>
              <a:rPr lang="el-GR" dirty="0">
                <a:solidFill>
                  <a:schemeClr val="tx1"/>
                </a:solidFill>
              </a:rPr>
              <a:t> </a:t>
            </a:r>
            <a:r>
              <a:rPr lang="el-GR" dirty="0" err="1">
                <a:solidFill>
                  <a:schemeClr val="tx1"/>
                </a:solidFill>
              </a:rPr>
              <a:t>specifically</a:t>
            </a:r>
            <a:r>
              <a:rPr lang="el-GR" dirty="0">
                <a:solidFill>
                  <a:schemeClr val="tx1"/>
                </a:solidFill>
              </a:rPr>
              <a:t> </a:t>
            </a:r>
            <a:r>
              <a:rPr lang="el-GR" dirty="0" err="1">
                <a:solidFill>
                  <a:schemeClr val="tx1"/>
                </a:solidFill>
              </a:rPr>
              <a:t>northwest</a:t>
            </a:r>
            <a:r>
              <a:rPr lang="el-GR" dirty="0">
                <a:solidFill>
                  <a:schemeClr val="tx1"/>
                </a:solidFill>
              </a:rPr>
              <a:t> </a:t>
            </a:r>
            <a:r>
              <a:rPr lang="el-GR" dirty="0" err="1">
                <a:solidFill>
                  <a:schemeClr val="tx1"/>
                </a:solidFill>
              </a:rPr>
              <a:t>of</a:t>
            </a:r>
            <a:r>
              <a:rPr lang="el-GR" dirty="0">
                <a:solidFill>
                  <a:schemeClr val="tx1"/>
                </a:solidFill>
              </a:rPr>
              <a:t> </a:t>
            </a:r>
            <a:r>
              <a:rPr lang="el-GR" dirty="0" err="1">
                <a:solidFill>
                  <a:schemeClr val="tx1"/>
                </a:solidFill>
              </a:rPr>
              <a:t>the</a:t>
            </a:r>
            <a:r>
              <a:rPr lang="el-GR" dirty="0">
                <a:solidFill>
                  <a:schemeClr val="tx1"/>
                </a:solidFill>
              </a:rPr>
              <a:t> </a:t>
            </a:r>
            <a:r>
              <a:rPr lang="el-GR" dirty="0" err="1">
                <a:solidFill>
                  <a:schemeClr val="tx1"/>
                </a:solidFill>
              </a:rPr>
              <a:t>city</a:t>
            </a:r>
            <a:r>
              <a:rPr lang="el-GR" dirty="0">
                <a:solidFill>
                  <a:schemeClr val="tx1"/>
                </a:solidFill>
              </a:rPr>
              <a:t> </a:t>
            </a:r>
            <a:r>
              <a:rPr lang="el-GR" dirty="0" err="1">
                <a:solidFill>
                  <a:schemeClr val="tx1"/>
                </a:solidFill>
              </a:rPr>
              <a:t>of</a:t>
            </a:r>
            <a:r>
              <a:rPr lang="el-GR" dirty="0">
                <a:solidFill>
                  <a:schemeClr val="tx1"/>
                </a:solidFill>
              </a:rPr>
              <a:t> </a:t>
            </a:r>
            <a:r>
              <a:rPr lang="el-GR" dirty="0" err="1" smtClean="0">
                <a:solidFill>
                  <a:schemeClr val="tx1"/>
                </a:solidFill>
              </a:rPr>
              <a:t>Volos</a:t>
            </a:r>
            <a:r>
              <a:rPr lang="el-GR" dirty="0" smtClean="0">
                <a:solidFill>
                  <a:schemeClr val="tx1"/>
                </a:solidFill>
              </a:rPr>
              <a:t>. </a:t>
            </a:r>
            <a:r>
              <a:rPr lang="en-GB" dirty="0">
                <a:solidFill>
                  <a:schemeClr val="tx1"/>
                </a:solidFill>
              </a:rPr>
              <a:t>It could be said that this lake has its own “history or past</a:t>
            </a:r>
            <a:r>
              <a:rPr lang="en-US" dirty="0">
                <a:solidFill>
                  <a:schemeClr val="tx1"/>
                </a:solidFill>
              </a:rPr>
              <a:t>.</a:t>
            </a:r>
            <a:endParaRPr lang="el-GR" dirty="0">
              <a:solidFill>
                <a:schemeClr val="tx1"/>
              </a:solidFill>
            </a:endParaRPr>
          </a:p>
          <a:p>
            <a:pPr eaLnBrk="1" fontAlgn="auto" hangingPunct="1">
              <a:spcAft>
                <a:spcPts val="0"/>
              </a:spcAft>
              <a:buFont typeface="Arial" pitchFamily="34" charset="0"/>
              <a:buNone/>
              <a:defRPr/>
            </a:pPr>
            <a:endParaRPr lang="el-GR" dirty="0"/>
          </a:p>
        </p:txBody>
      </p:sp>
    </p:spTree>
  </p:cSld>
  <p:clrMapOvr>
    <a:masterClrMapping/>
  </p:clrMapOvr>
  <p:transition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BLOGGER_PHOTO_ID_5294248929798023842" descr="http://2.bp.blogspot.com/_QMD3uDrxxgM/SXjzWf0aaqI/AAAAAAAAB8g/xDS1u000w8A/s400/karla2.jpg"/>
          <p:cNvPicPr>
            <a:picLocks noGrp="1" noChangeAspect="1" noChangeArrowheads="1"/>
          </p:cNvPicPr>
          <p:nvPr>
            <p:ph idx="1"/>
          </p:nvPr>
        </p:nvPicPr>
        <p:blipFill>
          <a:blip r:embed="rId2" r:link="rId3" cstate="print"/>
          <a:srcRect/>
          <a:stretch>
            <a:fillRect/>
          </a:stretch>
        </p:blipFill>
        <p:spPr>
          <a:xfrm>
            <a:off x="1042988" y="981075"/>
            <a:ext cx="7385050" cy="4824413"/>
          </a:xfrm>
        </p:spPr>
      </p:pic>
      <p:sp>
        <p:nvSpPr>
          <p:cNvPr id="21506" name="Rectangle 2"/>
          <p:cNvSpPr>
            <a:spLocks noChangeArrowheads="1"/>
          </p:cNvSpPr>
          <p:nvPr/>
        </p:nvSpPr>
        <p:spPr bwMode="auto">
          <a:xfrm>
            <a:off x="3132138" y="404813"/>
            <a:ext cx="2901950" cy="579437"/>
          </a:xfrm>
          <a:prstGeom prst="rect">
            <a:avLst/>
          </a:prstGeom>
          <a:noFill/>
          <a:ln w="9525">
            <a:noFill/>
            <a:miter lim="800000"/>
            <a:headEnd/>
            <a:tailEnd/>
          </a:ln>
        </p:spPr>
        <p:txBody>
          <a:bodyPr wrap="none" anchor="ctr">
            <a:spAutoFit/>
          </a:bodyPr>
          <a:lstStyle/>
          <a:p>
            <a:r>
              <a:rPr lang="en-US" sz="3200">
                <a:latin typeface="Calibri" pitchFamily="34" charset="0"/>
              </a:rPr>
              <a:t>Lake Karla today</a:t>
            </a:r>
          </a:p>
        </p:txBody>
      </p:sp>
    </p:spTree>
  </p:cSld>
  <p:clrMapOvr>
    <a:masterClrMapping/>
  </p:clrMapOvr>
  <p:transition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250"/>
            <a:ext cx="8229600" cy="5649913"/>
          </a:xfrm>
        </p:spPr>
        <p:txBody>
          <a:bodyPr rtlCol="0">
            <a:normAutofit fontScale="77500" lnSpcReduction="20000"/>
          </a:bodyPr>
          <a:lstStyle/>
          <a:p>
            <a:pPr eaLnBrk="1" fontAlgn="auto" hangingPunct="1">
              <a:spcAft>
                <a:spcPts val="0"/>
              </a:spcAft>
              <a:buFont typeface="Arial" pitchFamily="34" charset="0"/>
              <a:buNone/>
              <a:defRPr/>
            </a:pPr>
            <a:r>
              <a:rPr lang="en-US" dirty="0" smtClean="0"/>
              <a:t>     </a:t>
            </a:r>
            <a:r>
              <a:rPr lang="el-GR" dirty="0" err="1" smtClean="0"/>
              <a:t>Shortly</a:t>
            </a:r>
            <a:r>
              <a:rPr lang="el-GR" dirty="0"/>
              <a:t>, </a:t>
            </a:r>
            <a:r>
              <a:rPr lang="el-GR" dirty="0" err="1"/>
              <a:t>it</a:t>
            </a:r>
            <a:r>
              <a:rPr lang="el-GR" dirty="0"/>
              <a:t> </a:t>
            </a:r>
            <a:r>
              <a:rPr lang="el-GR" dirty="0" err="1"/>
              <a:t>became</a:t>
            </a:r>
            <a:r>
              <a:rPr lang="el-GR" dirty="0"/>
              <a:t> </a:t>
            </a:r>
            <a:r>
              <a:rPr lang="el-GR" dirty="0" err="1"/>
              <a:t>evident</a:t>
            </a:r>
            <a:r>
              <a:rPr lang="el-GR" dirty="0"/>
              <a:t> </a:t>
            </a:r>
            <a:r>
              <a:rPr lang="el-GR" dirty="0" err="1"/>
              <a:t>that</a:t>
            </a:r>
            <a:r>
              <a:rPr lang="el-GR" dirty="0"/>
              <a:t> </a:t>
            </a:r>
            <a:r>
              <a:rPr lang="el-GR" dirty="0" err="1"/>
              <a:t>the</a:t>
            </a:r>
            <a:r>
              <a:rPr lang="el-GR" dirty="0"/>
              <a:t> </a:t>
            </a:r>
            <a:r>
              <a:rPr lang="el-GR" dirty="0" err="1"/>
              <a:t>drainage</a:t>
            </a:r>
            <a:r>
              <a:rPr lang="el-GR" dirty="0"/>
              <a:t> </a:t>
            </a:r>
            <a:r>
              <a:rPr lang="el-GR" dirty="0" err="1"/>
              <a:t>was</a:t>
            </a:r>
            <a:r>
              <a:rPr lang="el-GR" dirty="0"/>
              <a:t> </a:t>
            </a:r>
            <a:r>
              <a:rPr lang="el-GR" dirty="0" err="1"/>
              <a:t>an</a:t>
            </a:r>
            <a:r>
              <a:rPr lang="el-GR" dirty="0"/>
              <a:t> </a:t>
            </a:r>
            <a:r>
              <a:rPr lang="el-GR" dirty="0" err="1"/>
              <a:t>absolut</a:t>
            </a:r>
            <a:r>
              <a:rPr lang="el-GR" dirty="0"/>
              <a:t> </a:t>
            </a:r>
            <a:r>
              <a:rPr lang="el-GR" dirty="0" err="1"/>
              <a:t>failure</a:t>
            </a:r>
            <a:r>
              <a:rPr lang="el-GR" dirty="0"/>
              <a:t> </a:t>
            </a:r>
            <a:r>
              <a:rPr lang="el-GR" dirty="0" err="1"/>
              <a:t>and</a:t>
            </a:r>
            <a:r>
              <a:rPr lang="el-GR" dirty="0"/>
              <a:t> </a:t>
            </a:r>
            <a:r>
              <a:rPr lang="el-GR" dirty="0" err="1"/>
              <a:t>numerous</a:t>
            </a:r>
            <a:r>
              <a:rPr lang="el-GR" dirty="0"/>
              <a:t> </a:t>
            </a:r>
            <a:r>
              <a:rPr lang="el-GR" dirty="0" err="1"/>
              <a:t>studies</a:t>
            </a:r>
            <a:r>
              <a:rPr lang="el-GR" dirty="0"/>
              <a:t> </a:t>
            </a:r>
            <a:r>
              <a:rPr lang="el-GR" dirty="0" err="1"/>
              <a:t>started</a:t>
            </a:r>
            <a:r>
              <a:rPr lang="el-GR" dirty="0"/>
              <a:t> </a:t>
            </a:r>
            <a:r>
              <a:rPr lang="el-GR" dirty="0" err="1"/>
              <a:t>being</a:t>
            </a:r>
            <a:r>
              <a:rPr lang="el-GR" dirty="0"/>
              <a:t> </a:t>
            </a:r>
            <a:r>
              <a:rPr lang="el-GR" dirty="0" err="1"/>
              <a:t>conducted</a:t>
            </a:r>
            <a:endParaRPr lang="el-GR" dirty="0"/>
          </a:p>
          <a:p>
            <a:pPr eaLnBrk="1" fontAlgn="auto" hangingPunct="1">
              <a:spcAft>
                <a:spcPts val="0"/>
              </a:spcAft>
              <a:buFont typeface="Arial" pitchFamily="34" charset="0"/>
              <a:buNone/>
              <a:defRPr/>
            </a:pPr>
            <a:r>
              <a:rPr lang="en-US" dirty="0"/>
              <a:t>  </a:t>
            </a:r>
            <a:endParaRPr lang="el-GR" dirty="0"/>
          </a:p>
          <a:p>
            <a:pPr eaLnBrk="1" fontAlgn="auto" hangingPunct="1">
              <a:spcAft>
                <a:spcPts val="0"/>
              </a:spcAft>
              <a:buFont typeface="Arial" pitchFamily="34" charset="0"/>
              <a:buChar char="•"/>
              <a:defRPr/>
            </a:pPr>
            <a:r>
              <a:rPr lang="en-GB" b="1" dirty="0"/>
              <a:t>Measures for the protection of ecology</a:t>
            </a:r>
            <a:endParaRPr lang="el-GR" dirty="0"/>
          </a:p>
          <a:p>
            <a:pPr eaLnBrk="1" fontAlgn="auto" hangingPunct="1">
              <a:spcAft>
                <a:spcPts val="0"/>
              </a:spcAft>
              <a:buFont typeface="Arial" pitchFamily="34" charset="0"/>
              <a:buNone/>
              <a:defRPr/>
            </a:pPr>
            <a:r>
              <a:rPr lang="en-GB" b="1" dirty="0"/>
              <a:t> </a:t>
            </a:r>
            <a:endParaRPr lang="el-GR" dirty="0"/>
          </a:p>
          <a:p>
            <a:pPr eaLnBrk="1" fontAlgn="auto" hangingPunct="1">
              <a:spcAft>
                <a:spcPts val="0"/>
              </a:spcAft>
              <a:buFont typeface="Arial" pitchFamily="34" charset="0"/>
              <a:buChar char="•"/>
              <a:defRPr/>
            </a:pPr>
            <a:r>
              <a:rPr lang="en-US" dirty="0"/>
              <a:t>Creation of an artificial lake on flooded permanently higher rate</a:t>
            </a:r>
            <a:endParaRPr lang="el-GR" dirty="0"/>
          </a:p>
          <a:p>
            <a:pPr eaLnBrk="1" fontAlgn="auto" hangingPunct="1">
              <a:spcAft>
                <a:spcPts val="0"/>
              </a:spcAft>
              <a:buFont typeface="Arial" pitchFamily="34" charset="0"/>
              <a:buChar char="•"/>
              <a:defRPr/>
            </a:pPr>
            <a:r>
              <a:rPr lang="en-US" dirty="0"/>
              <a:t>The development of a variety of vegetation without betraying the man character of the lake.</a:t>
            </a:r>
            <a:endParaRPr lang="el-GR" dirty="0"/>
          </a:p>
          <a:p>
            <a:pPr eaLnBrk="1" fontAlgn="auto" hangingPunct="1">
              <a:spcAft>
                <a:spcPts val="0"/>
              </a:spcAft>
              <a:buFont typeface="Arial" pitchFamily="34" charset="0"/>
              <a:buChar char="•"/>
              <a:defRPr/>
            </a:pPr>
            <a:r>
              <a:rPr lang="en-US" dirty="0"/>
              <a:t>Maintaining water quality at levels so not to cause toxicological problems in humans or animals.</a:t>
            </a:r>
            <a:endParaRPr lang="el-GR" dirty="0"/>
          </a:p>
          <a:p>
            <a:pPr eaLnBrk="1" fontAlgn="auto" hangingPunct="1">
              <a:spcAft>
                <a:spcPts val="0"/>
              </a:spcAft>
              <a:buFont typeface="Arial" pitchFamily="34" charset="0"/>
              <a:buChar char="•"/>
              <a:defRPr/>
            </a:pPr>
            <a:r>
              <a:rPr lang="en-US" dirty="0"/>
              <a:t>Successful support of the natural colonization of wetland plants and various animals</a:t>
            </a:r>
            <a:endParaRPr lang="el-GR" dirty="0"/>
          </a:p>
          <a:p>
            <a:pPr eaLnBrk="1" fontAlgn="auto" hangingPunct="1">
              <a:spcAft>
                <a:spcPts val="0"/>
              </a:spcAft>
              <a:buFont typeface="Arial" pitchFamily="34" charset="0"/>
              <a:buChar char="•"/>
              <a:defRPr/>
            </a:pPr>
            <a:r>
              <a:rPr lang="en-US" dirty="0"/>
              <a:t>Providing shelter to endangered or rare species.</a:t>
            </a:r>
            <a:endParaRPr lang="el-GR" dirty="0"/>
          </a:p>
          <a:p>
            <a:pPr eaLnBrk="1" fontAlgn="auto" hangingPunct="1">
              <a:spcAft>
                <a:spcPts val="0"/>
              </a:spcAft>
              <a:buFont typeface="Arial" pitchFamily="34" charset="0"/>
              <a:buChar char="•"/>
              <a:defRPr/>
            </a:pPr>
            <a:endParaRPr lang="el-GR" dirty="0"/>
          </a:p>
        </p:txBody>
      </p:sp>
    </p:spTree>
  </p:cSld>
  <p:clrMapOvr>
    <a:masterClrMapping/>
  </p:clrMapOvr>
  <p:transition advClick="0"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 Θέση περιεχομένου"/>
          <p:cNvSpPr>
            <a:spLocks noGrp="1"/>
          </p:cNvSpPr>
          <p:nvPr>
            <p:ph idx="1"/>
          </p:nvPr>
        </p:nvSpPr>
        <p:spPr>
          <a:xfrm>
            <a:off x="457200" y="620713"/>
            <a:ext cx="8229600" cy="5505450"/>
          </a:xfrm>
        </p:spPr>
        <p:txBody>
          <a:bodyPr/>
          <a:lstStyle/>
          <a:p>
            <a:pPr eaLnBrk="1" hangingPunct="1">
              <a:buFont typeface="Arial" charset="0"/>
              <a:buNone/>
            </a:pPr>
            <a:r>
              <a:rPr lang="en-GB" b="1" smtClean="0"/>
              <a:t>    Ecology in the area</a:t>
            </a:r>
            <a:endParaRPr lang="el-GR" smtClean="0"/>
          </a:p>
          <a:p>
            <a:pPr eaLnBrk="1" hangingPunct="1"/>
            <a:r>
              <a:rPr lang="en-GB" smtClean="0"/>
              <a:t>In area of the lake Karla there have been spotted 60 species of birds and  12 species of fish that are a quite big number. </a:t>
            </a:r>
          </a:p>
          <a:p>
            <a:pPr eaLnBrk="1" hangingPunct="1"/>
            <a:endParaRPr lang="el-GR" smtClean="0"/>
          </a:p>
          <a:p>
            <a:pPr eaLnBrk="1" hangingPunct="1">
              <a:buFont typeface="Arial" charset="0"/>
              <a:buNone/>
            </a:pPr>
            <a:r>
              <a:rPr lang="en-GB" smtClean="0"/>
              <a:t/>
            </a:r>
            <a:br>
              <a:rPr lang="en-GB" smtClean="0"/>
            </a:br>
            <a:endParaRPr lang="el-GR" smtClean="0"/>
          </a:p>
        </p:txBody>
      </p:sp>
      <p:pic>
        <p:nvPicPr>
          <p:cNvPr id="23554" name="Picture 2" descr="13583338221447713687"/>
          <p:cNvPicPr>
            <a:picLocks noChangeAspect="1" noChangeArrowheads="1"/>
          </p:cNvPicPr>
          <p:nvPr/>
        </p:nvPicPr>
        <p:blipFill>
          <a:blip r:embed="rId2" cstate="print"/>
          <a:srcRect/>
          <a:stretch>
            <a:fillRect/>
          </a:stretch>
        </p:blipFill>
        <p:spPr bwMode="auto">
          <a:xfrm>
            <a:off x="1403350" y="2852738"/>
            <a:ext cx="6264275" cy="3813175"/>
          </a:xfrm>
          <a:prstGeom prst="rect">
            <a:avLst/>
          </a:prstGeom>
          <a:noFill/>
          <a:ln w="6350">
            <a:solidFill>
              <a:srgbClr val="000000"/>
            </a:solidFill>
            <a:miter lim="800000"/>
            <a:headEnd/>
            <a:tailEnd/>
          </a:ln>
        </p:spPr>
      </p:pic>
    </p:spTree>
  </p:cSld>
  <p:clrMapOvr>
    <a:masterClrMapping/>
  </p:clrMapOvr>
  <p:transition advClick="0"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karla1"/>
          <p:cNvPicPr>
            <a:picLocks noGrp="1" noChangeAspect="1" noChangeArrowheads="1"/>
          </p:cNvPicPr>
          <p:nvPr>
            <p:ph idx="1"/>
          </p:nvPr>
        </p:nvPicPr>
        <p:blipFill>
          <a:blip r:embed="rId2" cstate="print"/>
          <a:srcRect/>
          <a:stretch>
            <a:fillRect/>
          </a:stretch>
        </p:blipFill>
        <p:spPr>
          <a:xfrm>
            <a:off x="971550" y="446088"/>
            <a:ext cx="7337425" cy="5503862"/>
          </a:xfrm>
        </p:spPr>
      </p:pic>
    </p:spTree>
  </p:cSld>
  <p:clrMapOvr>
    <a:masterClrMapping/>
  </p:clrMapOvr>
  <p:transition advClick="0"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 Θέση περιεχομένου"/>
          <p:cNvSpPr>
            <a:spLocks noGrp="1"/>
          </p:cNvSpPr>
          <p:nvPr>
            <p:ph idx="1"/>
          </p:nvPr>
        </p:nvSpPr>
        <p:spPr>
          <a:xfrm>
            <a:off x="457200" y="692150"/>
            <a:ext cx="8229600" cy="5434013"/>
          </a:xfrm>
        </p:spPr>
        <p:txBody>
          <a:bodyPr/>
          <a:lstStyle/>
          <a:p>
            <a:pPr eaLnBrk="1" hangingPunct="1"/>
            <a:r>
              <a:rPr lang="el-GR" smtClean="0"/>
              <a:t> </a:t>
            </a:r>
            <a:r>
              <a:rPr lang="en-GB" b="1" smtClean="0"/>
              <a:t>Local authorities in Thessaly are ringing the alarm bell over the state of Lake Karla</a:t>
            </a:r>
            <a:r>
              <a:rPr lang="en-US" b="1" smtClean="0"/>
              <a:t>. </a:t>
            </a:r>
            <a:r>
              <a:rPr lang="el-GR" b="1" smtClean="0"/>
              <a:t>L</a:t>
            </a:r>
            <a:r>
              <a:rPr lang="en-GB" b="1" smtClean="0"/>
              <a:t>ocal groups including a body tasked with the management of the lake, called for “measures as fast as possible to combat the pollution of Lake Karla.”</a:t>
            </a:r>
            <a:endParaRPr lang="el-GR" smtClean="0"/>
          </a:p>
          <a:p>
            <a:pPr eaLnBrk="1" hangingPunct="1"/>
            <a:endParaRPr lang="el-GR" smtClean="0"/>
          </a:p>
          <a:p>
            <a:pPr eaLnBrk="1" hangingPunct="1"/>
            <a:endParaRPr lang="el-GR" smtClean="0"/>
          </a:p>
        </p:txBody>
      </p:sp>
    </p:spTree>
  </p:cSld>
  <p:clrMapOvr>
    <a:masterClrMapping/>
  </p:clrMapOvr>
  <p:transition advClick="0"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3 - Θέση περιεχομένου" descr="ΛΑΡΙΣΑ-ΝΕΚΡΑ-ΨΑΡΙΑ-ΛΙΜΝΗ-ΚΑΡΛΑ-6"/>
          <p:cNvPicPr>
            <a:picLocks noGrp="1"/>
          </p:cNvPicPr>
          <p:nvPr>
            <p:ph idx="1"/>
          </p:nvPr>
        </p:nvPicPr>
        <p:blipFill>
          <a:blip r:embed="rId2" cstate="print"/>
          <a:srcRect/>
          <a:stretch>
            <a:fillRect/>
          </a:stretch>
        </p:blipFill>
        <p:spPr>
          <a:xfrm>
            <a:off x="827088" y="1196975"/>
            <a:ext cx="7705725" cy="5040313"/>
          </a:xfrm>
        </p:spPr>
      </p:pic>
      <p:sp>
        <p:nvSpPr>
          <p:cNvPr id="27650" name="Rectangle 2"/>
          <p:cNvSpPr>
            <a:spLocks noChangeArrowheads="1"/>
          </p:cNvSpPr>
          <p:nvPr/>
        </p:nvSpPr>
        <p:spPr bwMode="auto">
          <a:xfrm>
            <a:off x="1979613" y="620713"/>
            <a:ext cx="4889500" cy="519112"/>
          </a:xfrm>
          <a:prstGeom prst="rect">
            <a:avLst/>
          </a:prstGeom>
          <a:noFill/>
          <a:ln w="9525">
            <a:noFill/>
            <a:miter lim="800000"/>
            <a:headEnd/>
            <a:tailEnd/>
          </a:ln>
        </p:spPr>
        <p:txBody>
          <a:bodyPr wrap="none" anchor="ctr">
            <a:spAutoFit/>
          </a:bodyPr>
          <a:lstStyle/>
          <a:p>
            <a:r>
              <a:rPr lang="en-US" sz="2800">
                <a:latin typeface="Calibri" pitchFamily="34" charset="0"/>
              </a:rPr>
              <a:t>Dead fish floating on Lake Karla.</a:t>
            </a:r>
            <a:r>
              <a:rPr lang="el-GR" sz="2800">
                <a:latin typeface="Calibri" pitchFamily="34" charset="0"/>
              </a:rPr>
              <a:t> </a:t>
            </a:r>
          </a:p>
        </p:txBody>
      </p:sp>
    </p:spTree>
  </p:cSld>
  <p:clrMapOvr>
    <a:masterClrMapping/>
  </p:clrMapOvr>
  <p:transition advClick="0" advTm="3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 Θέση περιεχομένου" descr="ΛΑΡΙΣΑ-ΝΕΚΡΑ-ΨΑΡΙΑ-ΛΙΜΝΗ-ΚΑΡΛΑ-3"/>
          <p:cNvPicPr>
            <a:picLocks noGrp="1"/>
          </p:cNvPicPr>
          <p:nvPr>
            <p:ph idx="1"/>
          </p:nvPr>
        </p:nvPicPr>
        <p:blipFill>
          <a:blip r:embed="rId2" cstate="print"/>
          <a:srcRect/>
          <a:stretch>
            <a:fillRect/>
          </a:stretch>
        </p:blipFill>
        <p:spPr>
          <a:xfrm>
            <a:off x="1042988" y="692150"/>
            <a:ext cx="7273925" cy="5473700"/>
          </a:xfrm>
        </p:spPr>
      </p:pic>
    </p:spTree>
  </p:cSld>
  <p:clrMapOvr>
    <a:masterClrMapping/>
  </p:clrMapOvr>
  <p:transition advClick="0"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 Θέση περιεχομένου" descr="PC120215"/>
          <p:cNvPicPr>
            <a:picLocks noGrp="1"/>
          </p:cNvPicPr>
          <p:nvPr>
            <p:ph idx="1"/>
          </p:nvPr>
        </p:nvPicPr>
        <p:blipFill>
          <a:blip r:embed="rId2" cstate="print"/>
          <a:srcRect/>
          <a:stretch>
            <a:fillRect/>
          </a:stretch>
        </p:blipFill>
        <p:spPr>
          <a:xfrm>
            <a:off x="611188" y="1484313"/>
            <a:ext cx="7705725" cy="5111750"/>
          </a:xfrm>
        </p:spPr>
      </p:pic>
      <p:sp>
        <p:nvSpPr>
          <p:cNvPr id="26626" name="Rectangle 2"/>
          <p:cNvSpPr>
            <a:spLocks noChangeArrowheads="1"/>
          </p:cNvSpPr>
          <p:nvPr/>
        </p:nvSpPr>
        <p:spPr bwMode="auto">
          <a:xfrm>
            <a:off x="323850" y="473075"/>
            <a:ext cx="8278813" cy="946150"/>
          </a:xfrm>
          <a:prstGeom prst="rect">
            <a:avLst/>
          </a:prstGeom>
          <a:noFill/>
          <a:ln w="9525">
            <a:noFill/>
            <a:miter lim="800000"/>
            <a:headEnd/>
            <a:tailEnd/>
          </a:ln>
        </p:spPr>
        <p:txBody>
          <a:bodyPr anchor="ctr">
            <a:spAutoFit/>
          </a:bodyPr>
          <a:lstStyle/>
          <a:p>
            <a:pPr algn="ctr"/>
            <a:r>
              <a:rPr lang="en-US" sz="2800" dirty="0">
                <a:latin typeface="Calibri" pitchFamily="34" charset="0"/>
              </a:rPr>
              <a:t>Students of the 6th grade listening to the member of the local organization for the protection </a:t>
            </a:r>
            <a:r>
              <a:rPr lang="en-US" sz="2800">
                <a:latin typeface="Calibri" pitchFamily="34" charset="0"/>
              </a:rPr>
              <a:t>of </a:t>
            </a:r>
            <a:r>
              <a:rPr lang="en-US" sz="2800" smtClean="0">
                <a:latin typeface="Calibri" pitchFamily="34" charset="0"/>
              </a:rPr>
              <a:t>Lake </a:t>
            </a:r>
            <a:r>
              <a:rPr lang="en-US" sz="2800" dirty="0">
                <a:latin typeface="Calibri" pitchFamily="34" charset="0"/>
              </a:rPr>
              <a:t>Karla. </a:t>
            </a:r>
          </a:p>
        </p:txBody>
      </p:sp>
    </p:spTree>
  </p:cSld>
  <p:clrMapOvr>
    <a:masterClrMapping/>
  </p:clrMapOvr>
  <p:transition advClick="0" advTm="3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3 - Θέση περιεχομένου" descr="PC120219"/>
          <p:cNvPicPr>
            <a:picLocks noGrp="1"/>
          </p:cNvPicPr>
          <p:nvPr>
            <p:ph idx="1"/>
          </p:nvPr>
        </p:nvPicPr>
        <p:blipFill>
          <a:blip r:embed="rId2" cstate="print"/>
          <a:srcRect/>
          <a:stretch>
            <a:fillRect/>
          </a:stretch>
        </p:blipFill>
        <p:spPr>
          <a:xfrm>
            <a:off x="971550" y="1125538"/>
            <a:ext cx="7272338" cy="5111750"/>
          </a:xfrm>
        </p:spPr>
      </p:pic>
      <p:sp>
        <p:nvSpPr>
          <p:cNvPr id="29698" name="Rectangle 2"/>
          <p:cNvSpPr>
            <a:spLocks noChangeArrowheads="1"/>
          </p:cNvSpPr>
          <p:nvPr/>
        </p:nvSpPr>
        <p:spPr bwMode="auto">
          <a:xfrm>
            <a:off x="2339975" y="549275"/>
            <a:ext cx="4311650" cy="519113"/>
          </a:xfrm>
          <a:prstGeom prst="rect">
            <a:avLst/>
          </a:prstGeom>
          <a:noFill/>
          <a:ln w="9525">
            <a:noFill/>
            <a:miter lim="800000"/>
            <a:headEnd/>
            <a:tailEnd/>
          </a:ln>
        </p:spPr>
        <p:txBody>
          <a:bodyPr wrap="none" anchor="ctr">
            <a:spAutoFit/>
          </a:bodyPr>
          <a:lstStyle/>
          <a:p>
            <a:r>
              <a:rPr lang="en-US" sz="2800" dirty="0">
                <a:latin typeface="Calibri" pitchFamily="34" charset="0"/>
              </a:rPr>
              <a:t>6th grade visiting </a:t>
            </a:r>
            <a:r>
              <a:rPr lang="en-US" sz="2800" dirty="0" smtClean="0">
                <a:latin typeface="Calibri" pitchFamily="34" charset="0"/>
              </a:rPr>
              <a:t>Lake </a:t>
            </a:r>
            <a:r>
              <a:rPr lang="en-US" sz="2800" dirty="0">
                <a:latin typeface="Calibri" pitchFamily="34" charset="0"/>
              </a:rPr>
              <a:t>Karla.</a:t>
            </a:r>
          </a:p>
        </p:txBody>
      </p:sp>
    </p:spTree>
  </p:cSld>
  <p:clrMapOvr>
    <a:masterClrMapping/>
  </p:clrMapOvr>
  <p:transition advClick="0"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3 - Θέση περιεχομένου" descr="PC120220"/>
          <p:cNvPicPr>
            <a:picLocks noGrp="1"/>
          </p:cNvPicPr>
          <p:nvPr>
            <p:ph idx="1"/>
          </p:nvPr>
        </p:nvPicPr>
        <p:blipFill>
          <a:blip r:embed="rId2" cstate="print"/>
          <a:srcRect/>
          <a:stretch>
            <a:fillRect/>
          </a:stretch>
        </p:blipFill>
        <p:spPr>
          <a:xfrm>
            <a:off x="827088" y="620713"/>
            <a:ext cx="7632700" cy="5761037"/>
          </a:xfrm>
        </p:spPr>
      </p:pic>
    </p:spTree>
  </p:cSld>
  <p:clrMapOvr>
    <a:masterClrMapping/>
  </p:clrMapOvr>
  <p:transition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 Θέση περιεχομένου"/>
          <p:cNvSpPr>
            <a:spLocks noGrp="1"/>
          </p:cNvSpPr>
          <p:nvPr>
            <p:ph idx="1"/>
          </p:nvPr>
        </p:nvSpPr>
        <p:spPr/>
        <p:txBody>
          <a:bodyPr/>
          <a:lstStyle/>
          <a:p>
            <a:pPr eaLnBrk="1" hangingPunct="1"/>
            <a:endParaRPr lang="el-GR" smtClean="0"/>
          </a:p>
        </p:txBody>
      </p:sp>
      <p:pic>
        <p:nvPicPr>
          <p:cNvPr id="14338" name="Picture 1"/>
          <p:cNvPicPr>
            <a:picLocks noChangeAspect="1" noChangeArrowheads="1"/>
          </p:cNvPicPr>
          <p:nvPr/>
        </p:nvPicPr>
        <p:blipFill>
          <a:blip r:embed="rId2" cstate="print"/>
          <a:srcRect/>
          <a:stretch>
            <a:fillRect/>
          </a:stretch>
        </p:blipFill>
        <p:spPr bwMode="auto">
          <a:xfrm>
            <a:off x="611188" y="836613"/>
            <a:ext cx="7862887" cy="5040312"/>
          </a:xfrm>
          <a:prstGeom prst="rect">
            <a:avLst/>
          </a:prstGeom>
          <a:noFill/>
          <a:ln w="9525">
            <a:noFill/>
            <a:miter lim="800000"/>
            <a:headEnd/>
            <a:tailEnd/>
          </a:ln>
        </p:spPr>
      </p:pic>
    </p:spTree>
  </p:cSld>
  <p:clrMapOvr>
    <a:masterClrMapping/>
  </p:clrMapOvr>
  <p:transition advClick="0"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 Θέση περιεχομένου"/>
          <p:cNvSpPr>
            <a:spLocks noGrp="1"/>
          </p:cNvSpPr>
          <p:nvPr>
            <p:ph idx="1"/>
          </p:nvPr>
        </p:nvSpPr>
        <p:spPr>
          <a:xfrm>
            <a:off x="457200" y="981075"/>
            <a:ext cx="8229600" cy="5145088"/>
          </a:xfrm>
        </p:spPr>
        <p:txBody>
          <a:bodyPr/>
          <a:lstStyle/>
          <a:p>
            <a:pPr eaLnBrk="1" hangingPunct="1">
              <a:buFont typeface="Arial" charset="0"/>
              <a:buNone/>
            </a:pPr>
            <a:r>
              <a:rPr lang="en-US" b="1" dirty="0" smtClean="0"/>
              <a:t>                            </a:t>
            </a:r>
            <a:r>
              <a:rPr lang="en-US" b="1" dirty="0" smtClean="0"/>
              <a:t>Conclusion</a:t>
            </a:r>
            <a:endParaRPr lang="el-GR" b="1" dirty="0" smtClean="0"/>
          </a:p>
          <a:p>
            <a:pPr algn="just" eaLnBrk="1" hangingPunct="1"/>
            <a:r>
              <a:rPr lang="en-US" dirty="0" smtClean="0"/>
              <a:t>The restoration of Lake Karla is one of the ecologically most important Greek lakes because of the ecosystems and the environment in the surrounding area. There are many endangered species of birds and fish that have to remain safe. As result, there have been made many studies taking the ecological issues into account in order to realize the project without any harm to the ecosystems. </a:t>
            </a:r>
            <a:endParaRPr lang="el-GR" dirty="0" smtClean="0"/>
          </a:p>
          <a:p>
            <a:pPr eaLnBrk="1" hangingPunct="1"/>
            <a:endParaRPr lang="el-GR" dirty="0" smtClean="0"/>
          </a:p>
        </p:txBody>
      </p:sp>
    </p:spTree>
  </p:cSld>
  <p:clrMapOvr>
    <a:masterClrMapping/>
  </p:clrMapOvr>
  <p:transition advClick="0" advTm="3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08050"/>
            <a:ext cx="8229600" cy="5218113"/>
          </a:xfrm>
        </p:spPr>
        <p:txBody>
          <a:bodyPr rtlCol="0">
            <a:normAutofit fontScale="77500" lnSpcReduction="20000"/>
          </a:bodyPr>
          <a:lstStyle/>
          <a:p>
            <a:pPr eaLnBrk="1" fontAlgn="auto" hangingPunct="1">
              <a:spcAft>
                <a:spcPts val="0"/>
              </a:spcAft>
              <a:buFont typeface="Arial" pitchFamily="34" charset="0"/>
              <a:buChar char="•"/>
              <a:defRPr/>
            </a:pPr>
            <a:r>
              <a:rPr lang="en-GB" u="sng" dirty="0">
                <a:hlinkClick r:id="rId2"/>
              </a:rPr>
              <a:t>http://www.youtube.com/watch?feature=player_detailpage&amp;v=LdlcPrzqWu8</a:t>
            </a:r>
            <a:endParaRPr lang="el-GR" dirty="0"/>
          </a:p>
          <a:p>
            <a:pPr eaLnBrk="1" fontAlgn="auto" hangingPunct="1">
              <a:spcAft>
                <a:spcPts val="0"/>
              </a:spcAft>
              <a:buFont typeface="Arial" pitchFamily="34" charset="0"/>
              <a:buChar char="•"/>
              <a:defRPr/>
            </a:pPr>
            <a:r>
              <a:rPr lang="en-GB" dirty="0"/>
              <a:t> </a:t>
            </a:r>
            <a:endParaRPr lang="el-GR" dirty="0"/>
          </a:p>
          <a:p>
            <a:pPr eaLnBrk="1" fontAlgn="auto" hangingPunct="1">
              <a:spcAft>
                <a:spcPts val="0"/>
              </a:spcAft>
              <a:buFont typeface="Arial" pitchFamily="34" charset="0"/>
              <a:buChar char="•"/>
              <a:defRPr/>
            </a:pPr>
            <a:r>
              <a:rPr lang="en-GB" u="sng" dirty="0">
                <a:hlinkClick r:id="rId2"/>
              </a:rPr>
              <a:t>http://www.youtube.com/watch?feature=player_detailpage&amp;v=LdlcPrzqWu8#t=98</a:t>
            </a:r>
            <a:endParaRPr lang="el-GR" dirty="0"/>
          </a:p>
          <a:p>
            <a:pPr eaLnBrk="1" fontAlgn="auto" hangingPunct="1">
              <a:spcAft>
                <a:spcPts val="0"/>
              </a:spcAft>
              <a:buFont typeface="Arial" pitchFamily="34" charset="0"/>
              <a:buChar char="•"/>
              <a:defRPr/>
            </a:pPr>
            <a:r>
              <a:rPr lang="en-GB" dirty="0"/>
              <a:t> </a:t>
            </a:r>
            <a:endParaRPr lang="el-GR" dirty="0"/>
          </a:p>
          <a:p>
            <a:pPr eaLnBrk="1" fontAlgn="auto" hangingPunct="1">
              <a:spcAft>
                <a:spcPts val="0"/>
              </a:spcAft>
              <a:buFont typeface="Arial" pitchFamily="34" charset="0"/>
              <a:buChar char="•"/>
              <a:defRPr/>
            </a:pPr>
            <a:r>
              <a:rPr lang="en-GB" u="sng" dirty="0">
                <a:hlinkClick r:id="rId3"/>
              </a:rPr>
              <a:t>http://www.youtube.com/watch?feature=player_detailpage&amp;v=vOziidJHxic#t=76</a:t>
            </a:r>
            <a:endParaRPr lang="el-GR" dirty="0"/>
          </a:p>
          <a:p>
            <a:pPr eaLnBrk="1" fontAlgn="auto" hangingPunct="1">
              <a:spcAft>
                <a:spcPts val="0"/>
              </a:spcAft>
              <a:buFont typeface="Arial" pitchFamily="34" charset="0"/>
              <a:buChar char="•"/>
              <a:defRPr/>
            </a:pPr>
            <a:r>
              <a:rPr lang="en-GB" dirty="0"/>
              <a:t> </a:t>
            </a:r>
            <a:endParaRPr lang="el-GR" dirty="0"/>
          </a:p>
          <a:p>
            <a:pPr eaLnBrk="1" fontAlgn="auto" hangingPunct="1">
              <a:spcAft>
                <a:spcPts val="0"/>
              </a:spcAft>
              <a:buFont typeface="Arial" pitchFamily="34" charset="0"/>
              <a:buChar char="•"/>
              <a:defRPr/>
            </a:pPr>
            <a:r>
              <a:rPr lang="en-GB" u="sng" dirty="0">
                <a:hlinkClick r:id="rId4"/>
              </a:rPr>
              <a:t>http://www.youtube.com/watch?feature=player_detailpage&amp;v=Xt9lXTgYLJU#t=180</a:t>
            </a:r>
            <a:endParaRPr lang="el-GR" dirty="0"/>
          </a:p>
          <a:p>
            <a:pPr eaLnBrk="1" fontAlgn="auto" hangingPunct="1">
              <a:spcAft>
                <a:spcPts val="0"/>
              </a:spcAft>
              <a:buFont typeface="Arial" pitchFamily="34" charset="0"/>
              <a:buChar char="•"/>
              <a:defRPr/>
            </a:pPr>
            <a:r>
              <a:rPr lang="en-GB" dirty="0"/>
              <a:t> </a:t>
            </a:r>
            <a:endParaRPr lang="el-GR" dirty="0"/>
          </a:p>
          <a:p>
            <a:pPr eaLnBrk="1" fontAlgn="auto" hangingPunct="1">
              <a:spcAft>
                <a:spcPts val="0"/>
              </a:spcAft>
              <a:buFont typeface="Arial" pitchFamily="34" charset="0"/>
              <a:buChar char="•"/>
              <a:defRPr/>
            </a:pPr>
            <a:r>
              <a:rPr lang="en-GB" u="sng" dirty="0">
                <a:hlinkClick r:id="rId5"/>
              </a:rPr>
              <a:t>http://www.youtube.com/watch?feature=player_detailpage&amp;v=MmdFBhfcVvY#t=154</a:t>
            </a:r>
            <a:endParaRPr lang="el-GR" dirty="0"/>
          </a:p>
          <a:p>
            <a:pPr eaLnBrk="1" fontAlgn="auto" hangingPunct="1">
              <a:spcAft>
                <a:spcPts val="0"/>
              </a:spcAft>
              <a:buFont typeface="Arial" pitchFamily="34" charset="0"/>
              <a:buChar char="•"/>
              <a:defRPr/>
            </a:pPr>
            <a:endParaRPr lang="el-GR" dirty="0"/>
          </a:p>
        </p:txBody>
      </p:sp>
    </p:spTree>
  </p:cSld>
  <p:clrMapOvr>
    <a:masterClrMapping/>
  </p:clrMapOvr>
  <p:transition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 Θέση περιεχομένου"/>
          <p:cNvSpPr>
            <a:spLocks noGrp="1"/>
          </p:cNvSpPr>
          <p:nvPr>
            <p:ph idx="1"/>
          </p:nvPr>
        </p:nvSpPr>
        <p:spPr/>
        <p:txBody>
          <a:bodyPr/>
          <a:lstStyle/>
          <a:p>
            <a:pPr algn="just" eaLnBrk="1" hangingPunct="1"/>
            <a:r>
              <a:rPr lang="en-GB" smtClean="0"/>
              <a:t>The first name of the lake was Voivis, also the name of the nearby ancient city, the area where today </a:t>
            </a:r>
            <a:r>
              <a:rPr lang="el-GR" smtClean="0"/>
              <a:t>the village of </a:t>
            </a:r>
            <a:r>
              <a:rPr lang="el-GR" u="sng" smtClean="0">
                <a:hlinkClick r:id="rId2"/>
              </a:rPr>
              <a:t>Kanalia</a:t>
            </a:r>
            <a:r>
              <a:rPr lang="el-GR" smtClean="0"/>
              <a:t> settles.The lake was part of the ancient </a:t>
            </a:r>
            <a:r>
              <a:rPr lang="el-GR" u="sng" smtClean="0">
                <a:hlinkClick r:id="rId3"/>
              </a:rPr>
              <a:t>Greek mythology</a:t>
            </a:r>
            <a:r>
              <a:rPr lang="el-GR" smtClean="0"/>
              <a:t>, which argued that the </a:t>
            </a:r>
            <a:r>
              <a:rPr lang="el-GR" u="sng" smtClean="0">
                <a:hlinkClick r:id="rId4"/>
              </a:rPr>
              <a:t>god</a:t>
            </a:r>
            <a:r>
              <a:rPr lang="el-GR" smtClean="0"/>
              <a:t> </a:t>
            </a:r>
            <a:r>
              <a:rPr lang="el-GR" u="sng" smtClean="0">
                <a:hlinkClick r:id="rId5"/>
              </a:rPr>
              <a:t>Apollo</a:t>
            </a:r>
            <a:r>
              <a:rPr lang="el-GR" smtClean="0"/>
              <a:t> was married on its shores.</a:t>
            </a:r>
          </a:p>
          <a:p>
            <a:pPr eaLnBrk="1" hangingPunct="1"/>
            <a:endParaRPr lang="el-GR" smtClean="0"/>
          </a:p>
        </p:txBody>
      </p:sp>
    </p:spTree>
  </p:cSld>
  <p:clrMapOvr>
    <a:masterClrMapping/>
  </p:clrMapOvr>
  <p:transition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God Apollo</a:t>
            </a:r>
            <a:endParaRPr lang="el-GR" dirty="0"/>
          </a:p>
        </p:txBody>
      </p:sp>
      <p:sp>
        <p:nvSpPr>
          <p:cNvPr id="3" name="2 - Θέση περιεχομένου"/>
          <p:cNvSpPr>
            <a:spLocks noGrp="1"/>
          </p:cNvSpPr>
          <p:nvPr>
            <p:ph idx="1"/>
          </p:nvPr>
        </p:nvSpPr>
        <p:spPr/>
        <p:txBody>
          <a:bodyPr/>
          <a:lstStyle/>
          <a:p>
            <a:endParaRPr lang="el-GR" dirty="0"/>
          </a:p>
        </p:txBody>
      </p:sp>
      <p:pic>
        <p:nvPicPr>
          <p:cNvPr id="1026" name="Picture 2" descr="C:\Users\46dim\Desktop\images.jpg"/>
          <p:cNvPicPr>
            <a:picLocks noChangeAspect="1" noChangeArrowheads="1"/>
          </p:cNvPicPr>
          <p:nvPr/>
        </p:nvPicPr>
        <p:blipFill>
          <a:blip r:embed="rId2" cstate="print"/>
          <a:srcRect/>
          <a:stretch>
            <a:fillRect/>
          </a:stretch>
        </p:blipFill>
        <p:spPr bwMode="auto">
          <a:xfrm>
            <a:off x="899592" y="1628800"/>
            <a:ext cx="7128792" cy="4320480"/>
          </a:xfrm>
          <a:prstGeom prst="rect">
            <a:avLst/>
          </a:prstGeom>
          <a:noFill/>
        </p:spPr>
      </p:pic>
    </p:spTree>
  </p:cSld>
  <p:clrMapOvr>
    <a:masterClrMapping/>
  </p:clrMapOvr>
  <p:transition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 Θέση περιεχομένου"/>
          <p:cNvSpPr>
            <a:spLocks noGrp="1"/>
          </p:cNvSpPr>
          <p:nvPr>
            <p:ph idx="1"/>
          </p:nvPr>
        </p:nvSpPr>
        <p:spPr>
          <a:xfrm>
            <a:off x="457200" y="549275"/>
            <a:ext cx="8229600" cy="5576888"/>
          </a:xfrm>
        </p:spPr>
        <p:txBody>
          <a:bodyPr/>
          <a:lstStyle/>
          <a:p>
            <a:pPr algn="just" eaLnBrk="1" hangingPunct="1"/>
            <a:r>
              <a:rPr lang="en-GB" smtClean="0"/>
              <a:t>This 180 km2 (20.000 Ha) lake was completely drained in 1962 to protect from floods and to gain land for agriculture. </a:t>
            </a:r>
            <a:r>
              <a:rPr lang="el-GR" smtClean="0"/>
              <a:t>Before its drainage, it was the site of a unique fishermen culture, with the fishermen spending almost nine months of the year in reed huts that they built on the water. The lake fisheries were an important tradition and to some extent a significant economic activity. </a:t>
            </a:r>
          </a:p>
          <a:p>
            <a:pPr eaLnBrk="1" hangingPunct="1"/>
            <a:endParaRPr lang="el-GR" smtClean="0"/>
          </a:p>
        </p:txBody>
      </p:sp>
    </p:spTree>
  </p:cSld>
  <p:clrMapOvr>
    <a:masterClrMapping/>
  </p:clrMapOvr>
  <p:transition advClick="0"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3 - Θέση περιεχομένου" descr="1-s2"/>
          <p:cNvPicPr>
            <a:picLocks noGrp="1"/>
          </p:cNvPicPr>
          <p:nvPr>
            <p:ph idx="1"/>
          </p:nvPr>
        </p:nvPicPr>
        <p:blipFill>
          <a:blip r:embed="rId2" cstate="print"/>
          <a:srcRect/>
          <a:stretch>
            <a:fillRect/>
          </a:stretch>
        </p:blipFill>
        <p:spPr>
          <a:xfrm>
            <a:off x="755650" y="404813"/>
            <a:ext cx="7777163" cy="6048375"/>
          </a:xfrm>
        </p:spPr>
      </p:pic>
    </p:spTree>
  </p:cSld>
  <p:clrMapOvr>
    <a:masterClrMapping/>
  </p:clrMapOvr>
  <p:transition advClick="0"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250"/>
            <a:ext cx="8229600" cy="5649913"/>
          </a:xfrm>
        </p:spPr>
        <p:txBody>
          <a:bodyPr rtlCol="0">
            <a:normAutofit lnSpcReduction="10000"/>
          </a:bodyPr>
          <a:lstStyle/>
          <a:p>
            <a:pPr eaLnBrk="1" fontAlgn="auto" hangingPunct="1">
              <a:spcAft>
                <a:spcPts val="0"/>
              </a:spcAft>
              <a:buFont typeface="Arial" pitchFamily="34" charset="0"/>
              <a:buNone/>
              <a:defRPr/>
            </a:pPr>
            <a:r>
              <a:rPr lang="en-US" dirty="0" smtClean="0"/>
              <a:t>   </a:t>
            </a:r>
            <a:r>
              <a:rPr lang="el-GR" dirty="0" smtClean="0"/>
              <a:t> </a:t>
            </a:r>
            <a:r>
              <a:rPr lang="en-GB" dirty="0"/>
              <a:t>Unfortunately, this decision of the lake had many negative consequences: </a:t>
            </a:r>
            <a:endParaRPr lang="el-GR" dirty="0"/>
          </a:p>
          <a:p>
            <a:pPr eaLnBrk="1" fontAlgn="auto" hangingPunct="1">
              <a:spcAft>
                <a:spcPts val="0"/>
              </a:spcAft>
              <a:buFont typeface="Arial" pitchFamily="34" charset="0"/>
              <a:buChar char="•"/>
              <a:defRPr/>
            </a:pPr>
            <a:r>
              <a:rPr lang="en-GB" dirty="0"/>
              <a:t>fish production vanished</a:t>
            </a:r>
            <a:endParaRPr lang="el-GR" dirty="0"/>
          </a:p>
          <a:p>
            <a:pPr eaLnBrk="1" fontAlgn="auto" hangingPunct="1">
              <a:spcAft>
                <a:spcPts val="0"/>
              </a:spcAft>
              <a:buFont typeface="Arial" pitchFamily="34" charset="0"/>
              <a:buChar char="•"/>
              <a:defRPr/>
            </a:pPr>
            <a:r>
              <a:rPr lang="en-GB" dirty="0"/>
              <a:t>climate changed for the worse, </a:t>
            </a:r>
            <a:endParaRPr lang="el-GR" dirty="0"/>
          </a:p>
          <a:p>
            <a:pPr eaLnBrk="1" fontAlgn="auto" hangingPunct="1">
              <a:spcAft>
                <a:spcPts val="0"/>
              </a:spcAft>
              <a:buFont typeface="Arial" pitchFamily="34" charset="0"/>
              <a:buChar char="•"/>
              <a:defRPr/>
            </a:pPr>
            <a:r>
              <a:rPr lang="en-GB" dirty="0"/>
              <a:t>big cracks occurred at the soil, </a:t>
            </a:r>
            <a:endParaRPr lang="el-GR" dirty="0"/>
          </a:p>
          <a:p>
            <a:pPr eaLnBrk="1" fontAlgn="auto" hangingPunct="1">
              <a:spcAft>
                <a:spcPts val="0"/>
              </a:spcAft>
              <a:buFont typeface="Arial" pitchFamily="34" charset="0"/>
              <a:buChar char="•"/>
              <a:defRPr/>
            </a:pPr>
            <a:r>
              <a:rPr lang="el-GR" dirty="0" err="1"/>
              <a:t>chemical</a:t>
            </a:r>
            <a:r>
              <a:rPr lang="el-GR" dirty="0"/>
              <a:t> </a:t>
            </a:r>
            <a:r>
              <a:rPr lang="el-GR" dirty="0" err="1"/>
              <a:t>degradation</a:t>
            </a:r>
            <a:r>
              <a:rPr lang="el-GR" dirty="0"/>
              <a:t> </a:t>
            </a:r>
            <a:r>
              <a:rPr lang="el-GR" dirty="0" err="1"/>
              <a:t>of</a:t>
            </a:r>
            <a:r>
              <a:rPr lang="el-GR" dirty="0"/>
              <a:t> </a:t>
            </a:r>
            <a:r>
              <a:rPr lang="el-GR" dirty="0" err="1"/>
              <a:t>the</a:t>
            </a:r>
            <a:r>
              <a:rPr lang="el-GR" dirty="0"/>
              <a:t> </a:t>
            </a:r>
            <a:r>
              <a:rPr lang="el-GR" dirty="0" err="1"/>
              <a:t>soil</a:t>
            </a:r>
            <a:r>
              <a:rPr lang="el-GR" dirty="0"/>
              <a:t> </a:t>
            </a:r>
            <a:r>
              <a:rPr lang="el-GR" dirty="0" err="1"/>
              <a:t>was</a:t>
            </a:r>
            <a:r>
              <a:rPr lang="el-GR" dirty="0"/>
              <a:t> </a:t>
            </a:r>
            <a:r>
              <a:rPr lang="el-GR" dirty="0" err="1"/>
              <a:t>detected</a:t>
            </a:r>
            <a:r>
              <a:rPr lang="el-GR" dirty="0"/>
              <a:t>,</a:t>
            </a:r>
          </a:p>
          <a:p>
            <a:pPr eaLnBrk="1" fontAlgn="auto" hangingPunct="1">
              <a:spcAft>
                <a:spcPts val="0"/>
              </a:spcAft>
              <a:buFont typeface="Arial" pitchFamily="34" charset="0"/>
              <a:buChar char="•"/>
              <a:defRPr/>
            </a:pPr>
            <a:r>
              <a:rPr lang="en-GB" dirty="0"/>
              <a:t>pollution entered the </a:t>
            </a:r>
            <a:r>
              <a:rPr lang="en-GB" dirty="0" err="1"/>
              <a:t>Pagasitikos</a:t>
            </a:r>
            <a:r>
              <a:rPr lang="en-GB" dirty="0"/>
              <a:t> Gulf and</a:t>
            </a:r>
            <a:endParaRPr lang="el-GR" dirty="0"/>
          </a:p>
          <a:p>
            <a:pPr eaLnBrk="1" fontAlgn="auto" hangingPunct="1">
              <a:spcAft>
                <a:spcPts val="0"/>
              </a:spcAft>
              <a:buFont typeface="Arial" pitchFamily="34" charset="0"/>
              <a:buNone/>
              <a:defRPr/>
            </a:pPr>
            <a:r>
              <a:rPr lang="en-US" dirty="0" smtClean="0"/>
              <a:t>    </a:t>
            </a:r>
            <a:r>
              <a:rPr lang="el-GR" dirty="0" err="1" smtClean="0"/>
              <a:t>waterfowl</a:t>
            </a:r>
            <a:r>
              <a:rPr lang="el-GR" dirty="0" smtClean="0"/>
              <a:t> </a:t>
            </a:r>
            <a:r>
              <a:rPr lang="el-GR" dirty="0" err="1"/>
              <a:t>almost</a:t>
            </a:r>
            <a:r>
              <a:rPr lang="el-GR" dirty="0"/>
              <a:t> </a:t>
            </a:r>
            <a:r>
              <a:rPr lang="el-GR" dirty="0" err="1"/>
              <a:t>disappeared</a:t>
            </a:r>
            <a:r>
              <a:rPr lang="el-GR" dirty="0"/>
              <a:t>.</a:t>
            </a:r>
          </a:p>
          <a:p>
            <a:pPr eaLnBrk="1" fontAlgn="auto" hangingPunct="1">
              <a:spcAft>
                <a:spcPts val="0"/>
              </a:spcAft>
              <a:buFont typeface="Arial" pitchFamily="34" charset="0"/>
              <a:buNone/>
              <a:defRPr/>
            </a:pPr>
            <a:r>
              <a:rPr lang="en-GB" dirty="0"/>
              <a:t/>
            </a:r>
            <a:br>
              <a:rPr lang="en-GB" dirty="0"/>
            </a:br>
            <a:endParaRPr lang="el-GR" dirty="0"/>
          </a:p>
        </p:txBody>
      </p:sp>
    </p:spTree>
  </p:cSld>
  <p:clrMapOvr>
    <a:masterClrMapping/>
  </p:clrMapOvr>
  <p:transition advClick="0"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BLOGGER_PHOTO_ID_5294248934332224274" descr="http://2.bp.blogspot.com/_QMD3uDrxxgM/SXjzWwtc0xI/AAAAAAAAB8w/3oTmmlL6Bug/s400/psarades2.jpg"/>
          <p:cNvPicPr>
            <a:picLocks noGrp="1"/>
          </p:cNvPicPr>
          <p:nvPr>
            <p:ph idx="1"/>
          </p:nvPr>
        </p:nvPicPr>
        <p:blipFill>
          <a:blip r:embed="rId2" r:link="rId3" cstate="print"/>
          <a:srcRect/>
          <a:stretch>
            <a:fillRect/>
          </a:stretch>
        </p:blipFill>
        <p:spPr>
          <a:xfrm>
            <a:off x="900113" y="1125538"/>
            <a:ext cx="7488237" cy="4895850"/>
          </a:xfrm>
        </p:spPr>
      </p:pic>
      <p:sp>
        <p:nvSpPr>
          <p:cNvPr id="19458" name="Rectangle 2"/>
          <p:cNvSpPr>
            <a:spLocks noChangeArrowheads="1"/>
          </p:cNvSpPr>
          <p:nvPr/>
        </p:nvSpPr>
        <p:spPr bwMode="auto">
          <a:xfrm>
            <a:off x="3059113" y="514350"/>
            <a:ext cx="3182937" cy="579438"/>
          </a:xfrm>
          <a:prstGeom prst="rect">
            <a:avLst/>
          </a:prstGeom>
          <a:noFill/>
          <a:ln w="9525">
            <a:noFill/>
            <a:miter lim="800000"/>
            <a:headEnd/>
            <a:tailEnd/>
          </a:ln>
        </p:spPr>
        <p:txBody>
          <a:bodyPr wrap="none" anchor="ctr">
            <a:spAutoFit/>
          </a:bodyPr>
          <a:lstStyle/>
          <a:p>
            <a:r>
              <a:rPr lang="en-US" sz="3200">
                <a:latin typeface="Calibri" pitchFamily="34" charset="0"/>
              </a:rPr>
              <a:t>Lake Karla in 1960</a:t>
            </a:r>
          </a:p>
        </p:txBody>
      </p:sp>
    </p:spTree>
  </p:cSld>
  <p:clrMapOvr>
    <a:masterClrMapping/>
  </p:clrMapOvr>
  <p:transition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BLOGGER_PHOTO_ID_5294248930476357058" descr="http://1.bp.blogspot.com/_QMD3uDrxxgM/SXjzWiWI9cI/AAAAAAAAB8o/hyN-dmUIHLg/s400/limni1.jpg"/>
          <p:cNvPicPr>
            <a:picLocks noGrp="1" noChangeAspect="1" noChangeArrowheads="1"/>
          </p:cNvPicPr>
          <p:nvPr>
            <p:ph idx="1"/>
          </p:nvPr>
        </p:nvPicPr>
        <p:blipFill>
          <a:blip r:embed="rId2" r:link="rId3" cstate="print"/>
          <a:srcRect/>
          <a:stretch>
            <a:fillRect/>
          </a:stretch>
        </p:blipFill>
        <p:spPr>
          <a:xfrm>
            <a:off x="1187450" y="1125538"/>
            <a:ext cx="6561138" cy="5226050"/>
          </a:xfrm>
        </p:spPr>
      </p:pic>
      <p:sp>
        <p:nvSpPr>
          <p:cNvPr id="20482" name="Rectangle 2"/>
          <p:cNvSpPr>
            <a:spLocks noChangeArrowheads="1"/>
          </p:cNvSpPr>
          <p:nvPr/>
        </p:nvSpPr>
        <p:spPr bwMode="auto">
          <a:xfrm>
            <a:off x="1476375" y="549275"/>
            <a:ext cx="5849938" cy="579438"/>
          </a:xfrm>
          <a:prstGeom prst="rect">
            <a:avLst/>
          </a:prstGeom>
          <a:noFill/>
          <a:ln w="9525">
            <a:noFill/>
            <a:miter lim="800000"/>
            <a:headEnd/>
            <a:tailEnd/>
          </a:ln>
        </p:spPr>
        <p:txBody>
          <a:bodyPr wrap="none" anchor="ctr">
            <a:spAutoFit/>
          </a:bodyPr>
          <a:lstStyle/>
          <a:p>
            <a:r>
              <a:rPr lang="en-US" sz="3200">
                <a:latin typeface="Calibri" pitchFamily="34" charset="0"/>
              </a:rPr>
              <a:t>Lake Karla in 1962 after the drying</a:t>
            </a:r>
          </a:p>
        </p:txBody>
      </p:sp>
    </p:spTree>
  </p:cSld>
  <p:clrMapOvr>
    <a:masterClrMapping/>
  </p:clrMapOvr>
  <p:transition advClick="0" advTm="3000">
    <p:fad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274</Words>
  <Application>Microsoft Office PowerPoint</Application>
  <PresentationFormat>Προβολή στην οθόνη (4:3)</PresentationFormat>
  <Paragraphs>44</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  LAKE KARLA   </vt:lpstr>
      <vt:lpstr>Διαφάνεια 2</vt:lpstr>
      <vt:lpstr>Διαφάνεια 3</vt:lpstr>
      <vt:lpstr>God Apollo</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KARLA</dc:title>
  <dc:creator>46dim</dc:creator>
  <cp:lastModifiedBy>46dim</cp:lastModifiedBy>
  <cp:revision>16</cp:revision>
  <dcterms:created xsi:type="dcterms:W3CDTF">2013-09-06T06:56:42Z</dcterms:created>
  <dcterms:modified xsi:type="dcterms:W3CDTF">2013-10-01T06:36:28Z</dcterms:modified>
</cp:coreProperties>
</file>