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fld id="{A604A41F-5933-4F32-81C3-F4922847097D}" type="datetimeFigureOut">
              <a:rPr lang="el-GR" smtClean="0"/>
              <a:t>29/11/2012</a:t>
            </a:fld>
            <a:endParaRPr lang="el-G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fld id="{F410F786-517B-4F25-B7EA-B573E13319DC}" type="slidenum">
              <a:rPr lang="el-GR" smtClean="0"/>
              <a:t>‹#›</a:t>
            </a:fld>
            <a:endParaRPr lang="el-GR"/>
          </a:p>
        </p:txBody>
      </p:sp>
    </p:spTree>
  </p:cSld>
  <p:clrMapOvr>
    <a:masterClrMapping/>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A604A41F-5933-4F32-81C3-F4922847097D}" type="datetimeFigureOut">
              <a:rPr lang="el-GR" smtClean="0"/>
              <a:t>29/11/2012</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F410F786-517B-4F25-B7EA-B573E13319DC}" type="slidenum">
              <a:rPr lang="el-GR" smtClean="0"/>
              <a:t>‹#›</a:t>
            </a:fld>
            <a:endParaRPr lang="el-GR"/>
          </a:p>
        </p:txBody>
      </p:sp>
    </p:spTree>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A604A41F-5933-4F32-81C3-F4922847097D}" type="datetimeFigureOut">
              <a:rPr lang="el-GR" smtClean="0"/>
              <a:t>29/11/2012</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F410F786-517B-4F25-B7EA-B573E13319DC}" type="slidenum">
              <a:rPr lang="el-GR" smtClean="0"/>
              <a:t>‹#›</a:t>
            </a:fld>
            <a:endParaRPr lang="el-GR"/>
          </a:p>
        </p:txBody>
      </p:sp>
    </p:spTree>
  </p:cSld>
  <p:clrMapOvr>
    <a:masterClrMapping/>
  </p:clrMapOvr>
  <p:transition>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A604A41F-5933-4F32-81C3-F4922847097D}" type="datetimeFigureOut">
              <a:rPr lang="el-GR" smtClean="0"/>
              <a:t>29/11/2012</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F410F786-517B-4F25-B7EA-B573E13319DC}" type="slidenum">
              <a:rPr lang="el-GR" smtClean="0"/>
              <a:t>‹#›</a:t>
            </a:fld>
            <a:endParaRPr lang="el-G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A604A41F-5933-4F32-81C3-F4922847097D}" type="datetimeFigureOut">
              <a:rPr lang="el-GR" smtClean="0"/>
              <a:t>29/11/2012</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F410F786-517B-4F25-B7EA-B573E13319DC}" type="slidenum">
              <a:rPr lang="el-GR" smtClean="0"/>
              <a:t>‹#›</a:t>
            </a:fld>
            <a:endParaRPr lang="el-G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A604A41F-5933-4F32-81C3-F4922847097D}" type="datetimeFigureOut">
              <a:rPr lang="el-GR" smtClean="0"/>
              <a:t>29/11/2012</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F410F786-517B-4F25-B7EA-B573E13319DC}" type="slidenum">
              <a:rPr lang="el-GR" smtClean="0"/>
              <a:t>‹#›</a:t>
            </a:fld>
            <a:endParaRPr lang="el-G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A604A41F-5933-4F32-81C3-F4922847097D}" type="datetimeFigureOut">
              <a:rPr lang="el-GR" smtClean="0"/>
              <a:t>29/11/2012</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F410F786-517B-4F25-B7EA-B573E13319DC}"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fld id="{A604A41F-5933-4F32-81C3-F4922847097D}" type="datetimeFigureOut">
              <a:rPr lang="el-GR" smtClean="0"/>
              <a:t>29/11/2012</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F410F786-517B-4F25-B7EA-B573E13319DC}" type="slidenum">
              <a:rPr lang="el-GR" smtClean="0"/>
              <a:t>‹#›</a:t>
            </a:fld>
            <a:endParaRPr lang="el-G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A604A41F-5933-4F32-81C3-F4922847097D}" type="datetimeFigureOut">
              <a:rPr lang="el-GR" smtClean="0"/>
              <a:t>29/11/2012</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F410F786-517B-4F25-B7EA-B573E13319DC}" type="slidenum">
              <a:rPr lang="el-GR" smtClean="0"/>
              <a:t>‹#›</a:t>
            </a:fld>
            <a:endParaRPr lang="el-GR"/>
          </a:p>
        </p:txBody>
      </p:sp>
    </p:spTree>
  </p:cSld>
  <p:clrMapOvr>
    <a:masterClrMapping/>
  </p:clrMapOvr>
  <p:transition>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fld id="{A604A41F-5933-4F32-81C3-F4922847097D}" type="datetimeFigureOut">
              <a:rPr lang="el-GR" smtClean="0"/>
              <a:t>29/11/2012</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F410F786-517B-4F25-B7EA-B573E13319DC}"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fld id="{A604A41F-5933-4F32-81C3-F4922847097D}" type="datetimeFigureOut">
              <a:rPr lang="el-GR" smtClean="0"/>
              <a:t>29/11/2012</a:t>
            </a:fld>
            <a:endParaRPr lang="el-G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fld id="{F410F786-517B-4F25-B7EA-B573E13319DC}" type="slidenum">
              <a:rPr lang="el-GR" smtClean="0"/>
              <a:t>‹#›</a:t>
            </a:fld>
            <a:endParaRPr lang="el-G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 Ορθογώνιο τρίγωνο"/>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 Ορθογώνιο τρίγωνο"/>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604A41F-5933-4F32-81C3-F4922847097D}" type="datetimeFigureOut">
              <a:rPr lang="el-GR" smtClean="0"/>
              <a:t>29/11/2012</a:t>
            </a:fld>
            <a:endParaRPr lang="el-G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410F786-517B-4F25-B7EA-B573E13319DC}"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dissolve/>
  </p:transition>
  <p:timing>
    <p:tnLst>
      <p:par>
        <p:cTn id="1" dur="indefinite" restart="never" nodeType="tmRoot"/>
      </p:par>
    </p:tnLst>
  </p:timing>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audio" Target="file:///C:\Users\Public\Music\Sample%20Music\Love%20Comes.wma" TargetMode="Externa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827584" y="332656"/>
            <a:ext cx="7772400" cy="1470025"/>
          </a:xfrm>
        </p:spPr>
        <p:txBody>
          <a:bodyPr/>
          <a:lstStyle/>
          <a:p>
            <a:r>
              <a:rPr lang="en-US" dirty="0" smtClean="0">
                <a:solidFill>
                  <a:srgbClr val="0070C0"/>
                </a:solidFill>
              </a:rPr>
              <a:t>GREEK SOCIAL GAMES</a:t>
            </a:r>
            <a:endParaRPr lang="el-GR" dirty="0">
              <a:solidFill>
                <a:srgbClr val="0070C0"/>
              </a:solidFill>
            </a:endParaRPr>
          </a:p>
        </p:txBody>
      </p:sp>
      <p:pic>
        <p:nvPicPr>
          <p:cNvPr id="4" name="3 - Εικόνα" descr="healthy αντίγραφο.jpg"/>
          <p:cNvPicPr>
            <a:picLocks noChangeAspect="1"/>
          </p:cNvPicPr>
          <p:nvPr/>
        </p:nvPicPr>
        <p:blipFill>
          <a:blip r:embed="rId4" cstate="print"/>
          <a:stretch>
            <a:fillRect/>
          </a:stretch>
        </p:blipFill>
        <p:spPr>
          <a:xfrm>
            <a:off x="1979712" y="1660053"/>
            <a:ext cx="5976664" cy="4430239"/>
          </a:xfrm>
          <a:prstGeom prst="rect">
            <a:avLst/>
          </a:prstGeom>
        </p:spPr>
      </p:pic>
      <p:pic>
        <p:nvPicPr>
          <p:cNvPr id="5" name="Love Comes.wma">
            <a:hlinkClick r:id="" action="ppaction://media"/>
          </p:cNvPr>
          <p:cNvPicPr>
            <a:picLocks noRot="1" noChangeAspect="1"/>
          </p:cNvPicPr>
          <p:nvPr>
            <a:audioFile r:link="rId1"/>
          </p:nvPr>
        </p:nvPicPr>
        <p:blipFill>
          <a:blip r:embed="rId5" cstate="print"/>
          <a:stretch>
            <a:fillRect/>
          </a:stretch>
        </p:blipFill>
        <p:spPr>
          <a:xfrm>
            <a:off x="4419600" y="3276600"/>
            <a:ext cx="304800" cy="304800"/>
          </a:xfrm>
          <a:prstGeom prst="rect">
            <a:avLst/>
          </a:prstGeom>
        </p:spPr>
      </p:pic>
      <p:pic>
        <p:nvPicPr>
          <p:cNvPr id="6" name="Love Comes.wma">
            <a:hlinkClick r:id="" action="ppaction://media"/>
          </p:cNvPr>
          <p:cNvPicPr>
            <a:picLocks noRot="1" noChangeAspect="1"/>
          </p:cNvPicPr>
          <p:nvPr>
            <a:audioFile r:link="rId1"/>
          </p:nvPr>
        </p:nvPicPr>
        <p:blipFill>
          <a:blip r:embed="rId6" cstate="print"/>
          <a:stretch>
            <a:fillRect/>
          </a:stretch>
        </p:blipFill>
        <p:spPr>
          <a:xfrm>
            <a:off x="4419600" y="3276600"/>
            <a:ext cx="304800" cy="304800"/>
          </a:xfrm>
          <a:prstGeom prst="rect">
            <a:avLst/>
          </a:prstGeom>
        </p:spPr>
      </p:pic>
      <p:pic>
        <p:nvPicPr>
          <p:cNvPr id="7" name="Love Comes.wma">
            <a:hlinkClick r:id="" action="ppaction://media"/>
          </p:cNvPr>
          <p:cNvPicPr>
            <a:picLocks noRot="1" noChangeAspect="1"/>
          </p:cNvPicPr>
          <p:nvPr>
            <a:audioFile r:link="rId1"/>
          </p:nvPr>
        </p:nvPicPr>
        <p:blipFill>
          <a:blip r:embed="rId7" cstate="print"/>
          <a:stretch>
            <a:fillRect/>
          </a:stretch>
        </p:blipFill>
        <p:spPr>
          <a:xfrm>
            <a:off x="4419600" y="3276600"/>
            <a:ext cx="304800" cy="304800"/>
          </a:xfrm>
          <a:prstGeom prst="rect">
            <a:avLst/>
          </a:prstGeom>
        </p:spPr>
      </p:pic>
    </p:spTree>
  </p:cSld>
  <p:clrMapOvr>
    <a:masterClrMapping/>
  </p:clrMapOvr>
  <p:transition spd="med">
    <p:dissolve/>
    <p:sndAc>
      <p:stSnd>
        <p:snd r:embed="rId3" name="camera.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99906" fill="hold"/>
                                        <p:tgtEl>
                                          <p:spTgt spid="5"/>
                                        </p:tgtEl>
                                      </p:cBhvr>
                                    </p:cmd>
                                  </p:childTnLst>
                                </p:cTn>
                              </p:par>
                            </p:childTnLst>
                          </p:cTn>
                        </p:par>
                        <p:par>
                          <p:cTn id="7" fill="hold">
                            <p:stCondLst>
                              <p:cond delay="199906"/>
                            </p:stCondLst>
                            <p:childTnLst>
                              <p:par>
                                <p:cTn id="8" presetID="1" presetClass="mediacall" presetSubtype="0" fill="hold" nodeType="afterEffect">
                                  <p:stCondLst>
                                    <p:cond delay="0"/>
                                  </p:stCondLst>
                                  <p:childTnLst>
                                    <p:cmd type="call" cmd="playFrom(0.0)">
                                      <p:cBhvr>
                                        <p:cTn id="9" dur="199906"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0"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audio>
              <p:cMediaNode>
                <p:cTn id="11"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seq concurrent="1" nextAc="seek">
              <p:cTn id="12" restart="whenNotActive" fill="hold" evtFilter="cancelBubble" nodeType="interactiveSeq">
                <p:stCondLst>
                  <p:cond evt="onClick" delay="0">
                    <p:tgtEl>
                      <p:spTgt spid="7"/>
                    </p:tgtEl>
                  </p:cond>
                </p:stCondLst>
                <p:endSync evt="end" delay="0">
                  <p:rtn val="all"/>
                </p:endSync>
                <p:childTnLst>
                  <p:par>
                    <p:cTn id="13" fill="hold">
                      <p:stCondLst>
                        <p:cond delay="0"/>
                      </p:stCondLst>
                      <p:childTnLst>
                        <p:par>
                          <p:cTn id="14" fill="hold">
                            <p:stCondLst>
                              <p:cond delay="0"/>
                            </p:stCondLst>
                            <p:childTnLst>
                              <p:par>
                                <p:cTn id="15" presetID="1" presetClass="mediacall" presetSubtype="0" fill="hold" nodeType="clickEffect">
                                  <p:stCondLst>
                                    <p:cond delay="0"/>
                                  </p:stCondLst>
                                  <p:childTnLst>
                                    <p:cmd type="call" cmd="playFrom(0.0)">
                                      <p:cBhvr>
                                        <p:cTn id="16" dur="199906" fill="hold"/>
                                        <p:tgtEl>
                                          <p:spTgt spid="7"/>
                                        </p:tgtEl>
                                      </p:cBhvr>
                                    </p:cmd>
                                  </p:childTnLst>
                                </p:cTn>
                              </p:par>
                            </p:childTnLst>
                          </p:cTn>
                        </p:par>
                      </p:childTnLst>
                    </p:cTn>
                  </p:par>
                </p:childTnLst>
              </p:cTn>
              <p:nextCondLst>
                <p:cond evt="onClick" delay="0">
                  <p:tgtEl>
                    <p:spTgt spid="7"/>
                  </p:tgtEl>
                </p:cond>
              </p:nextCondLst>
            </p:seq>
            <p:audio>
              <p:cMediaNode>
                <p:cTn id="17"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lnSpcReduction="20000"/>
          </a:bodyPr>
          <a:lstStyle/>
          <a:p>
            <a:pPr algn="just"/>
            <a:r>
              <a:rPr lang="en-US" b="1" dirty="0" smtClean="0"/>
              <a:t>What do you need: </a:t>
            </a:r>
            <a:r>
              <a:rPr lang="en-GB" dirty="0" smtClean="0"/>
              <a:t>a </a:t>
            </a:r>
            <a:r>
              <a:rPr lang="en-GB" dirty="0"/>
              <a:t>small ball and flash cards of European countries</a:t>
            </a:r>
            <a:endParaRPr lang="el-GR" dirty="0"/>
          </a:p>
          <a:p>
            <a:pPr algn="just"/>
            <a:r>
              <a:rPr lang="en-GB" b="1" dirty="0"/>
              <a:t>Instructions: </a:t>
            </a:r>
            <a:r>
              <a:rPr lang="en-GB" dirty="0"/>
              <a:t>Play the game into two groups. One pupil from each group picks a card but doesn’t tell his/her classmates what it is. He/she throws the ball to one of his/her classmates in the other group. This pupil asks a question to guess the country and throws the ball back, when he/she gets the answer. Then the first pupil throws the ball to another classmate for another question and so on. You can ask up to 5 questions to guess the country. Your team gets one point for a correct guess. The first team to get 5 points is the winner.</a:t>
            </a:r>
            <a:endParaRPr lang="el-GR" dirty="0"/>
          </a:p>
          <a:p>
            <a:endParaRPr lang="el-GR" dirty="0"/>
          </a:p>
        </p:txBody>
      </p:sp>
      <p:sp>
        <p:nvSpPr>
          <p:cNvPr id="2" name="1 - Τίτλος"/>
          <p:cNvSpPr>
            <a:spLocks noGrp="1"/>
          </p:cNvSpPr>
          <p:nvPr>
            <p:ph type="title"/>
          </p:nvPr>
        </p:nvSpPr>
        <p:spPr/>
        <p:txBody>
          <a:bodyPr>
            <a:normAutofit fontScale="90000"/>
          </a:bodyPr>
          <a:lstStyle/>
          <a:p>
            <a:r>
              <a:rPr lang="en-GB" b="1" dirty="0"/>
              <a:t>1. </a:t>
            </a:r>
            <a:r>
              <a:rPr lang="en-GB" b="1" dirty="0">
                <a:solidFill>
                  <a:srgbClr val="92D050"/>
                </a:solidFill>
              </a:rPr>
              <a:t>Toss the ball</a:t>
            </a:r>
            <a:r>
              <a:rPr lang="en-GB" b="1" dirty="0"/>
              <a:t>-</a:t>
            </a:r>
            <a:r>
              <a:rPr lang="en-GB" b="1" dirty="0">
                <a:solidFill>
                  <a:srgbClr val="FF0000"/>
                </a:solidFill>
              </a:rPr>
              <a:t>Guess the country</a:t>
            </a:r>
            <a:r>
              <a:rPr lang="el-GR" dirty="0"/>
              <a:t/>
            </a:r>
            <a:br>
              <a:rPr lang="el-GR" dirty="0"/>
            </a:br>
            <a:endParaRPr lang="el-GR"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n-GB" dirty="0" smtClean="0"/>
              <a:t>Look at these examples for questions:</a:t>
            </a:r>
            <a:endParaRPr lang="el-GR" dirty="0" smtClean="0"/>
          </a:p>
          <a:p>
            <a:r>
              <a:rPr lang="en-GB" dirty="0" smtClean="0"/>
              <a:t>Is your country in the south or in the north of Europe?</a:t>
            </a:r>
            <a:endParaRPr lang="el-GR" dirty="0" smtClean="0"/>
          </a:p>
          <a:p>
            <a:r>
              <a:rPr lang="en-GB" dirty="0" smtClean="0"/>
              <a:t>Is it big or small?</a:t>
            </a:r>
            <a:endParaRPr lang="el-GR" dirty="0" smtClean="0"/>
          </a:p>
          <a:p>
            <a:r>
              <a:rPr lang="en-GB" dirty="0" smtClean="0"/>
              <a:t>Is it surrounded by sea?</a:t>
            </a:r>
            <a:endParaRPr lang="el-GR" dirty="0" smtClean="0"/>
          </a:p>
          <a:p>
            <a:r>
              <a:rPr lang="en-GB" dirty="0" smtClean="0"/>
              <a:t>What is your country popular for?</a:t>
            </a:r>
            <a:endParaRPr lang="el-GR" dirty="0" smtClean="0"/>
          </a:p>
          <a:p>
            <a:r>
              <a:rPr lang="en-GB" dirty="0" smtClean="0"/>
              <a:t>What are the colours of your flag?</a:t>
            </a:r>
            <a:endParaRPr lang="el-GR" dirty="0" smtClean="0"/>
          </a:p>
          <a:p>
            <a:endParaRPr lang="el-GR"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lnSpcReduction="10000"/>
          </a:bodyPr>
          <a:lstStyle/>
          <a:p>
            <a:pPr algn="just"/>
            <a:r>
              <a:rPr lang="en-GB" dirty="0"/>
              <a:t>To play, you will need flash cards with facial expressions as neutral, happy, sad, fear, anger, disgust, surprise etc.</a:t>
            </a:r>
            <a:endParaRPr lang="el-GR" dirty="0"/>
          </a:p>
          <a:p>
            <a:pPr algn="just"/>
            <a:r>
              <a:rPr lang="en-GB" b="1" dirty="0"/>
              <a:t>Instructions:</a:t>
            </a:r>
            <a:r>
              <a:rPr lang="en-GB" dirty="0"/>
              <a:t> Put the cards face down on the table. Then players decide together on some story elements must appear in the story (e.g., a jungle, a man, and a banana). The goal is for the players to take turns making up the narrative, building on each others ideas and (eventually) making use of all the required story elements.</a:t>
            </a:r>
            <a:endParaRPr lang="el-GR" dirty="0"/>
          </a:p>
          <a:p>
            <a:endParaRPr lang="el-GR" dirty="0"/>
          </a:p>
        </p:txBody>
      </p:sp>
      <p:sp>
        <p:nvSpPr>
          <p:cNvPr id="2" name="1 - Τίτλος"/>
          <p:cNvSpPr>
            <a:spLocks noGrp="1"/>
          </p:cNvSpPr>
          <p:nvPr>
            <p:ph type="title"/>
          </p:nvPr>
        </p:nvSpPr>
        <p:spPr/>
        <p:txBody>
          <a:bodyPr>
            <a:normAutofit fontScale="90000"/>
          </a:bodyPr>
          <a:lstStyle/>
          <a:p>
            <a:r>
              <a:rPr lang="en-GB" b="1" dirty="0"/>
              <a:t>2. </a:t>
            </a:r>
            <a:r>
              <a:rPr lang="en-GB" b="1" dirty="0">
                <a:solidFill>
                  <a:srgbClr val="7030A0"/>
                </a:solidFill>
              </a:rPr>
              <a:t>Storytelling</a:t>
            </a:r>
            <a:r>
              <a:rPr lang="el-GR" b="1" dirty="0"/>
              <a:t/>
            </a:r>
            <a:br>
              <a:rPr lang="el-GR" b="1" dirty="0"/>
            </a:br>
            <a:endParaRPr lang="el-GR" dirty="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lgn="just"/>
            <a:r>
              <a:rPr lang="en-GB" dirty="0"/>
              <a:t>To begin, first player picks a card, and starts the narrative. He can take the story into any direction he likes, but he must incorporate the emotion depicted on the card. After a minute or two, the next player picks a card and continues the narrative. Players continue to take turns until they have used all the required story elements and reached a satisfying conclusion. </a:t>
            </a:r>
            <a:endParaRPr lang="el-GR" dirty="0"/>
          </a:p>
          <a:p>
            <a:endParaRPr lang="el-GR" dirty="0"/>
          </a:p>
        </p:txBody>
      </p:sp>
      <p:sp>
        <p:nvSpPr>
          <p:cNvPr id="2" name="1 - Τίτλος"/>
          <p:cNvSpPr>
            <a:spLocks noGrp="1"/>
          </p:cNvSpPr>
          <p:nvPr>
            <p:ph type="title"/>
          </p:nvPr>
        </p:nvSpPr>
        <p:spPr/>
        <p:txBody>
          <a:bodyPr/>
          <a:lstStyle/>
          <a:p>
            <a:r>
              <a:rPr lang="en-US" dirty="0" smtClean="0">
                <a:solidFill>
                  <a:schemeClr val="accent6">
                    <a:lumMod val="75000"/>
                  </a:schemeClr>
                </a:solidFill>
              </a:rPr>
              <a:t>Instructions</a:t>
            </a:r>
            <a:endParaRPr lang="el-GR" dirty="0">
              <a:solidFill>
                <a:schemeClr val="accent6">
                  <a:lumMod val="75000"/>
                </a:schemeClr>
              </a:solidFill>
            </a:endParaRP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buNone/>
            </a:pPr>
            <a:endParaRPr lang="el-GR" dirty="0"/>
          </a:p>
          <a:p>
            <a:pPr algn="just"/>
            <a:r>
              <a:rPr lang="en-GB" dirty="0"/>
              <a:t>Your class wants to raise money for a charity. Collect things you don’t use any longer (clothes, books, toys, etc.) to sell them at the school bazaar.</a:t>
            </a:r>
            <a:endParaRPr lang="el-GR" dirty="0"/>
          </a:p>
          <a:p>
            <a:endParaRPr lang="el-GR" dirty="0"/>
          </a:p>
        </p:txBody>
      </p:sp>
      <p:sp>
        <p:nvSpPr>
          <p:cNvPr id="2" name="1 - Τίτλος"/>
          <p:cNvSpPr>
            <a:spLocks noGrp="1"/>
          </p:cNvSpPr>
          <p:nvPr>
            <p:ph type="title"/>
          </p:nvPr>
        </p:nvSpPr>
        <p:spPr/>
        <p:txBody>
          <a:bodyPr>
            <a:normAutofit fontScale="90000"/>
          </a:bodyPr>
          <a:lstStyle/>
          <a:p>
            <a:r>
              <a:rPr lang="en-GB" b="1" dirty="0" smtClean="0"/>
              <a:t>3. </a:t>
            </a:r>
            <a:r>
              <a:rPr lang="en-GB" b="1" dirty="0" smtClean="0">
                <a:solidFill>
                  <a:schemeClr val="accent5">
                    <a:lumMod val="60000"/>
                    <a:lumOff val="40000"/>
                  </a:schemeClr>
                </a:solidFill>
              </a:rPr>
              <a:t>Role playing</a:t>
            </a:r>
            <a:r>
              <a:rPr lang="en-GB" b="1" dirty="0" smtClean="0"/>
              <a:t>-</a:t>
            </a:r>
            <a:r>
              <a:rPr lang="en-GB" dirty="0" smtClean="0"/>
              <a:t> </a:t>
            </a:r>
            <a:r>
              <a:rPr lang="en-GB" b="1" dirty="0" smtClean="0">
                <a:solidFill>
                  <a:schemeClr val="tx2">
                    <a:lumMod val="60000"/>
                    <a:lumOff val="40000"/>
                  </a:schemeClr>
                </a:solidFill>
              </a:rPr>
              <a:t>The School Bazaar</a:t>
            </a:r>
            <a:r>
              <a:rPr lang="el-GR" dirty="0" smtClean="0"/>
              <a:t/>
            </a:r>
            <a:br>
              <a:rPr lang="el-GR" dirty="0" smtClean="0"/>
            </a:br>
            <a:endParaRPr lang="el-GR" dirty="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r>
              <a:rPr lang="en-GB" b="1" dirty="0"/>
              <a:t>PUPIL A</a:t>
            </a:r>
            <a:endParaRPr lang="el-GR" dirty="0"/>
          </a:p>
          <a:p>
            <a:pPr algn="just"/>
            <a:r>
              <a:rPr lang="en-GB" dirty="0"/>
              <a:t>You are the customer and you are trying to buy the things you want. Ask questions like: How much is it/ are they? What is it made of? etc.</a:t>
            </a:r>
            <a:endParaRPr lang="el-GR" dirty="0"/>
          </a:p>
          <a:p>
            <a:pPr algn="just">
              <a:buNone/>
            </a:pPr>
            <a:r>
              <a:rPr lang="en-GB" dirty="0"/>
              <a:t> </a:t>
            </a:r>
            <a:endParaRPr lang="el-GR" dirty="0"/>
          </a:p>
          <a:p>
            <a:pPr algn="just"/>
            <a:r>
              <a:rPr lang="en-GB" b="1" dirty="0"/>
              <a:t>PUPIL B</a:t>
            </a:r>
            <a:endParaRPr lang="el-GR" dirty="0"/>
          </a:p>
          <a:p>
            <a:pPr algn="just"/>
            <a:r>
              <a:rPr lang="en-GB" dirty="0"/>
              <a:t>You are trying to sell your things to the customer. Answer the customer’s questions</a:t>
            </a:r>
            <a:endParaRPr lang="el-GR" dirty="0"/>
          </a:p>
          <a:p>
            <a:pPr>
              <a:buNone/>
            </a:pPr>
            <a:endParaRPr lang="el-GR" dirty="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lgn="just">
              <a:buNone/>
            </a:pPr>
            <a:r>
              <a:rPr lang="en-GB" dirty="0" smtClean="0"/>
              <a:t>  Role </a:t>
            </a:r>
            <a:r>
              <a:rPr lang="en-GB" dirty="0"/>
              <a:t>playing activities simulate real-life situations that involve emotional or social development. The children act out how they could handle the situation in a socially acceptable way, keeping the emotions of the other person in mind. Instead of acting out the situation themselves, kids can use puppets, dolls or action figures. </a:t>
            </a:r>
            <a:endParaRPr lang="el-GR" dirty="0"/>
          </a:p>
          <a:p>
            <a:pPr>
              <a:buNone/>
            </a:pPr>
            <a:endParaRPr lang="el-GR" dirty="0"/>
          </a:p>
        </p:txBody>
      </p:sp>
      <p:sp>
        <p:nvSpPr>
          <p:cNvPr id="2" name="1 - Τίτλος"/>
          <p:cNvSpPr>
            <a:spLocks noGrp="1"/>
          </p:cNvSpPr>
          <p:nvPr>
            <p:ph type="title"/>
          </p:nvPr>
        </p:nvSpPr>
        <p:spPr/>
        <p:txBody>
          <a:bodyPr/>
          <a:lstStyle/>
          <a:p>
            <a:r>
              <a:rPr lang="en-US" dirty="0" smtClean="0">
                <a:solidFill>
                  <a:schemeClr val="accent6">
                    <a:lumMod val="50000"/>
                  </a:schemeClr>
                </a:solidFill>
              </a:rPr>
              <a:t>   The Aim of the game</a:t>
            </a:r>
            <a:endParaRPr lang="el-GR" dirty="0">
              <a:solidFill>
                <a:schemeClr val="accent6">
                  <a:lumMod val="50000"/>
                </a:schemeClr>
              </a:solidFill>
            </a:endParaRP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lnSpcReduction="10000"/>
          </a:bodyPr>
          <a:lstStyle/>
          <a:p>
            <a:r>
              <a:rPr lang="en-GB" dirty="0"/>
              <a:t>To play you’ll need slips of </a:t>
            </a:r>
            <a:r>
              <a:rPr lang="en-GB" dirty="0" smtClean="0"/>
              <a:t>paper</a:t>
            </a:r>
            <a:br>
              <a:rPr lang="en-GB" dirty="0" smtClean="0"/>
            </a:br>
            <a:r>
              <a:rPr lang="en-GB" dirty="0" smtClean="0"/>
              <a:t> and </a:t>
            </a:r>
            <a:r>
              <a:rPr lang="en-GB" dirty="0"/>
              <a:t>two Christmas bags</a:t>
            </a:r>
            <a:endParaRPr lang="el-GR" dirty="0"/>
          </a:p>
          <a:p>
            <a:pPr>
              <a:buNone/>
            </a:pPr>
            <a:r>
              <a:rPr lang="en-GB" dirty="0"/>
              <a:t> </a:t>
            </a:r>
            <a:endParaRPr lang="el-GR" dirty="0"/>
          </a:p>
          <a:p>
            <a:pPr algn="just"/>
            <a:r>
              <a:rPr lang="en-GB" b="1" dirty="0"/>
              <a:t>Instructions:</a:t>
            </a:r>
            <a:r>
              <a:rPr lang="en-GB" dirty="0"/>
              <a:t> Play this game in two teams. In 5 minutes, write as many Christmas words as you can on slips of paper and put them in the Christmas bag. Then come to the board and act out (you can’t speak) a word from the opposite team’s bag. If the players in your team guess the word correctly, your team gets one point. Play the game for 10 minutes. The team with the most points is the winner</a:t>
            </a:r>
            <a:endParaRPr lang="el-GR" dirty="0"/>
          </a:p>
          <a:p>
            <a:pPr>
              <a:buNone/>
            </a:pPr>
            <a:endParaRPr lang="el-GR" dirty="0"/>
          </a:p>
        </p:txBody>
      </p:sp>
      <p:sp>
        <p:nvSpPr>
          <p:cNvPr id="2" name="1 - Τίτλος"/>
          <p:cNvSpPr>
            <a:spLocks noGrp="1"/>
          </p:cNvSpPr>
          <p:nvPr>
            <p:ph type="title"/>
          </p:nvPr>
        </p:nvSpPr>
        <p:spPr/>
        <p:txBody>
          <a:bodyPr>
            <a:normAutofit fontScale="90000"/>
          </a:bodyPr>
          <a:lstStyle/>
          <a:p>
            <a:r>
              <a:rPr lang="en-GB" b="1" dirty="0"/>
              <a:t>4. </a:t>
            </a:r>
            <a:r>
              <a:rPr lang="en-GB" b="1" dirty="0">
                <a:solidFill>
                  <a:srgbClr val="FF0000"/>
                </a:solidFill>
              </a:rPr>
              <a:t>A Christmas Bag!</a:t>
            </a:r>
            <a:r>
              <a:rPr lang="el-GR" dirty="0"/>
              <a:t/>
            </a:r>
            <a:br>
              <a:rPr lang="el-GR" dirty="0"/>
            </a:br>
            <a:endParaRPr lang="el-GR" dirty="0"/>
          </a:p>
        </p:txBody>
      </p:sp>
      <p:pic>
        <p:nvPicPr>
          <p:cNvPr id="4" name="3 - Εικόνα" descr="santa.png"/>
          <p:cNvPicPr>
            <a:picLocks noChangeAspect="1"/>
          </p:cNvPicPr>
          <p:nvPr/>
        </p:nvPicPr>
        <p:blipFill>
          <a:blip r:embed="rId2" cstate="print"/>
          <a:stretch>
            <a:fillRect/>
          </a:stretch>
        </p:blipFill>
        <p:spPr>
          <a:xfrm>
            <a:off x="6588224" y="260648"/>
            <a:ext cx="1935659" cy="1935659"/>
          </a:xfrm>
          <a:prstGeom prst="rect">
            <a:avLst/>
          </a:prstGeom>
        </p:spPr>
      </p:pic>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28</TotalTime>
  <Words>510</Words>
  <Application>Microsoft Office PowerPoint</Application>
  <PresentationFormat>Προβολή στην οθόνη (4:3)</PresentationFormat>
  <Paragraphs>29</Paragraphs>
  <Slides>9</Slides>
  <Notes>0</Notes>
  <HiddenSlides>0</HiddenSlides>
  <MMClips>3</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Συγκέντρωση</vt:lpstr>
      <vt:lpstr>GREEK SOCIAL GAMES</vt:lpstr>
      <vt:lpstr>1. Toss the ball-Guess the country </vt:lpstr>
      <vt:lpstr>Διαφάνεια 3</vt:lpstr>
      <vt:lpstr>2. Storytelling </vt:lpstr>
      <vt:lpstr>Instructions</vt:lpstr>
      <vt:lpstr>3. Role playing- The School Bazaar </vt:lpstr>
      <vt:lpstr>Διαφάνεια 7</vt:lpstr>
      <vt:lpstr>   The Aim of the game</vt:lpstr>
      <vt:lpstr>4. A Christmas Bag! </vt:lpstr>
    </vt:vector>
  </TitlesOfParts>
  <Company>Info-Quest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GREEK SOCIAL GAMES</dc:title>
  <dc:creator>user</dc:creator>
  <cp:lastModifiedBy>user</cp:lastModifiedBy>
  <cp:revision>6</cp:revision>
  <dcterms:created xsi:type="dcterms:W3CDTF">2012-11-29T09:54:50Z</dcterms:created>
  <dcterms:modified xsi:type="dcterms:W3CDTF">2012-11-29T10:23:45Z</dcterms:modified>
</cp:coreProperties>
</file>